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1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5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8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27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12/19/2017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1591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12/19/2017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9672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12/19/2017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02504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12/19/2017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927505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12/19/2017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65283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12/19/2017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73248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12/19/2017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36119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12/19/2017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80017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12/19/2017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74624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12/19/2017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68453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12/19/2017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79714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12/19/2017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06981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12/19/2017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6582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12/19/2017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41379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12/19/2017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08095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12/19/2017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7339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12/19/2017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1794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smtClean="0"/>
              <a:t>12/19/2017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989423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  <p:sldLayoutId id="2147483687" r:id="rId16"/>
    <p:sldLayoutId id="2147483688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Католицизм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70540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8" descr="vatican.jpg">
            <a:extLst>
              <a:ext uri="{FF2B5EF4-FFF2-40B4-BE49-F238E27FC236}">
                <a16:creationId xmlns:a16="http://schemas.microsoft.com/office/drawing/2014/main" xmlns="" id="{B9CCD747-251F-40B3-82FC-5E724289BAE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529DF628-3DC1-41BF-9730-E680D7FC23A1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3352800" y="0"/>
            <a:ext cx="6575643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16411332-2B6A-4FC1-B03C-55996A5E60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1931" y="295728"/>
            <a:ext cx="6557921" cy="767688"/>
          </a:xfrm>
        </p:spPr>
        <p:txBody>
          <a:bodyPr anchor="b">
            <a:normAutofit/>
          </a:bodyPr>
          <a:lstStyle/>
          <a:p>
            <a:endParaRPr lang="en-GB" sz="2800"/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3491931" y="-76200"/>
            <a:ext cx="6557921" cy="4800599"/>
          </a:xfrm>
        </p:spPr>
        <p:txBody>
          <a:bodyPr anchor="t">
            <a:normAutofit/>
          </a:bodyPr>
          <a:lstStyle/>
          <a:p>
            <a:r>
              <a:rPr lang="en-US" sz="1800" b="1" dirty="0" err="1"/>
              <a:t>Католици́зм</a:t>
            </a:r>
            <a:r>
              <a:rPr lang="en-US" sz="1800" dirty="0"/>
              <a:t>  (</a:t>
            </a:r>
            <a:r>
              <a:rPr lang="en-US" sz="1800" dirty="0" err="1"/>
              <a:t>лат</a:t>
            </a:r>
            <a:r>
              <a:rPr lang="en-US" sz="1800" dirty="0"/>
              <a:t>. </a:t>
            </a:r>
            <a:r>
              <a:rPr lang="la" sz="1800" i="1"/>
              <a:t>catholicismus</a:t>
            </a:r>
            <a:r>
              <a:rPr lang="en-US" sz="1800" dirty="0"/>
              <a:t>  — </a:t>
            </a:r>
            <a:r>
              <a:rPr lang="en-US" sz="1800" dirty="0" err="1"/>
              <a:t>вселенская</a:t>
            </a:r>
            <a:r>
              <a:rPr lang="en-US" sz="1800" dirty="0"/>
              <a:t>) — </a:t>
            </a:r>
            <a:r>
              <a:rPr lang="en-US" sz="1800" dirty="0" err="1"/>
              <a:t>крупнейшее</a:t>
            </a:r>
            <a:r>
              <a:rPr lang="en-US" sz="1800" dirty="0"/>
              <a:t> </a:t>
            </a:r>
            <a:r>
              <a:rPr lang="en-US" sz="1800" dirty="0" err="1"/>
              <a:t>по</a:t>
            </a:r>
            <a:r>
              <a:rPr lang="en-US" sz="1800" dirty="0"/>
              <a:t> </a:t>
            </a:r>
            <a:r>
              <a:rPr lang="en-US" sz="1800" dirty="0" err="1"/>
              <a:t>численности</a:t>
            </a:r>
            <a:r>
              <a:rPr lang="en-US" sz="1800" dirty="0"/>
              <a:t> </a:t>
            </a:r>
            <a:r>
              <a:rPr lang="en-US" sz="1800" dirty="0" err="1"/>
              <a:t>приверженцев</a:t>
            </a:r>
            <a:r>
              <a:rPr lang="en-US" sz="1800" dirty="0"/>
              <a:t> </a:t>
            </a:r>
            <a:r>
              <a:rPr lang="en-US" sz="1800" dirty="0" err="1"/>
              <a:t>направление</a:t>
            </a:r>
            <a:r>
              <a:rPr lang="en-US" sz="1800" dirty="0"/>
              <a:t> в </a:t>
            </a:r>
            <a:r>
              <a:rPr lang="en-US" sz="1800" dirty="0" err="1"/>
              <a:t>христианстве</a:t>
            </a:r>
            <a:r>
              <a:rPr lang="en-US" sz="1800" dirty="0"/>
              <a:t>, </a:t>
            </a:r>
            <a:r>
              <a:rPr lang="en-US" sz="1800" dirty="0" err="1"/>
              <a:t>объединяющее</a:t>
            </a:r>
            <a:r>
              <a:rPr lang="en-US" sz="1800" dirty="0"/>
              <a:t> </a:t>
            </a:r>
            <a:r>
              <a:rPr lang="en-US" sz="1800" dirty="0" err="1"/>
              <a:t>более</a:t>
            </a:r>
            <a:r>
              <a:rPr lang="en-US" sz="1800" dirty="0"/>
              <a:t> </a:t>
            </a:r>
            <a:r>
              <a:rPr lang="en-US" sz="1800" dirty="0" err="1"/>
              <a:t>чем</a:t>
            </a:r>
            <a:r>
              <a:rPr lang="en-US" sz="1800" dirty="0"/>
              <a:t> 1,25 </a:t>
            </a:r>
            <a:r>
              <a:rPr lang="en-US" sz="1800" dirty="0" err="1"/>
              <a:t>миллиардов</a:t>
            </a:r>
            <a:r>
              <a:rPr lang="en-US" sz="1800" dirty="0"/>
              <a:t> </a:t>
            </a:r>
            <a:r>
              <a:rPr lang="en-US" sz="1800" dirty="0" err="1"/>
              <a:t>членов</a:t>
            </a:r>
            <a:r>
              <a:rPr lang="en-US" sz="1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986486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DB5AF5F3-AD0A-4EFA-854A-47C780F2626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3924298"/>
            <a:ext cx="12192417" cy="293370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7">
            <a:extLst>
              <a:ext uri="{FF2B5EF4-FFF2-40B4-BE49-F238E27FC236}">
                <a16:creationId xmlns:a16="http://schemas.microsoft.com/office/drawing/2014/main" xmlns="" id="{0A01F2A2-AEDD-47DC-AFB5-B97CEB9A532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Freeform 5">
            <a:extLst>
              <a:ext uri="{FF2B5EF4-FFF2-40B4-BE49-F238E27FC236}">
                <a16:creationId xmlns:a16="http://schemas.microsoft.com/office/drawing/2014/main" xmlns="" id="{1E3D6D6C-E192-4135-B1DB-17C71EEBC94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gray">
          <a:xfrm>
            <a:off x="1" y="1762067"/>
            <a:ext cx="12191695" cy="2802467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pic>
        <p:nvPicPr>
          <p:cNvPr id="4" name="Picture 4" descr="730494-1491429275.jpg">
            <a:extLst>
              <a:ext uri="{FF2B5EF4-FFF2-40B4-BE49-F238E27FC236}">
                <a16:creationId xmlns:a16="http://schemas.microsoft.com/office/drawing/2014/main" xmlns="" id="{3BD4C7C0-2A96-474E-B5D4-325D5FBA5D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1916" y="2552995"/>
            <a:ext cx="5451627" cy="3652590"/>
          </a:xfrm>
          <a:prstGeom prst="rect">
            <a:avLst/>
          </a:prstGeom>
          <a:effectLst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CD234344-57AB-4A75-953D-BE3B8045B7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7"/>
            <a:ext cx="9252154" cy="1016654"/>
          </a:xfrm>
        </p:spPr>
        <p:txBody>
          <a:bodyPr>
            <a:normAutofit/>
          </a:bodyPr>
          <a:lstStyle/>
          <a:p>
            <a:r>
              <a:rPr lang="ru-RU" dirty="0"/>
              <a:t>История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D59FC02-32A4-4510-AFDD-52B32E46BB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548281"/>
            <a:ext cx="5122606" cy="3658689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</a:pPr>
            <a:r>
              <a:rPr lang="en-GB" sz="1300">
                <a:solidFill>
                  <a:schemeClr val="bg1"/>
                </a:solidFill>
              </a:rPr>
              <a:t>История </a:t>
            </a:r>
            <a:r>
              <a:rPr lang="en-GB" sz="1300" noProof="1">
                <a:solidFill>
                  <a:schemeClr val="bg1"/>
                </a:solidFill>
              </a:rPr>
              <a:t>католицизма</a:t>
            </a:r>
            <a:r>
              <a:rPr lang="en-GB" sz="1300">
                <a:solidFill>
                  <a:schemeClr val="bg1"/>
                </a:solidFill>
              </a:rPr>
              <a:t> берет свое начало в 1054 году.</a:t>
            </a:r>
          </a:p>
          <a:p>
            <a:pPr>
              <a:lnSpc>
                <a:spcPct val="90000"/>
              </a:lnSpc>
            </a:pPr>
            <a:r>
              <a:rPr lang="en-GB" sz="1300">
                <a:solidFill>
                  <a:schemeClr val="bg1"/>
                </a:solidFill>
              </a:rPr>
              <a:t>Из за ряда политических причин произошел раскол христианской церкви на Западную(римско-католическая) и Восточную(восточно-кафолическая).</a:t>
            </a:r>
          </a:p>
          <a:p>
            <a:pPr>
              <a:lnSpc>
                <a:spcPct val="90000"/>
              </a:lnSpc>
            </a:pPr>
            <a:r>
              <a:rPr lang="en-GB" sz="1300">
                <a:solidFill>
                  <a:schemeClr val="bg1"/>
                </a:solidFill>
              </a:rPr>
              <a:t>Основные положения, отличающие католицизм от православия и католическую церковь от православной, начали складываться задолго до разделения церквей, развиваясь постепенно в течение долгого времени. Они нашли свое выражение в догматах, обрядах, в организации и дисциплинарных правилах духовенства и в канонах. Сущность этих положений стоит в прямой зависимости от особенностей развития католической церкви и той прежде всего политической роли, которую она играла в средние века.</a:t>
            </a:r>
          </a:p>
          <a:p>
            <a:pPr>
              <a:lnSpc>
                <a:spcPct val="90000"/>
              </a:lnSpc>
              <a:buFont typeface="Wingdings 3"/>
            </a:pPr>
            <a:endParaRPr lang="en-GB" sz="130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endParaRPr lang="en-GB" sz="13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92383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DB5AF5F3-AD0A-4EFA-854A-47C780F2626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3924298"/>
            <a:ext cx="12192417" cy="293370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7">
            <a:extLst>
              <a:ext uri="{FF2B5EF4-FFF2-40B4-BE49-F238E27FC236}">
                <a16:creationId xmlns:a16="http://schemas.microsoft.com/office/drawing/2014/main" xmlns="" id="{0A01F2A2-AEDD-47DC-AFB5-B97CEB9A532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Freeform 5">
            <a:extLst>
              <a:ext uri="{FF2B5EF4-FFF2-40B4-BE49-F238E27FC236}">
                <a16:creationId xmlns:a16="http://schemas.microsoft.com/office/drawing/2014/main" xmlns="" id="{1E3D6D6C-E192-4135-B1DB-17C71EEBC94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gray">
          <a:xfrm>
            <a:off x="1" y="1762067"/>
            <a:ext cx="12191695" cy="2802467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pic>
        <p:nvPicPr>
          <p:cNvPr id="4" name="Picture 4" descr="Distribution_of_Catholics.png">
            <a:extLst>
              <a:ext uri="{FF2B5EF4-FFF2-40B4-BE49-F238E27FC236}">
                <a16:creationId xmlns:a16="http://schemas.microsoft.com/office/drawing/2014/main" xmlns="" id="{318B815C-2161-4484-9026-6220B604DF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1675" y="2676525"/>
            <a:ext cx="6286500" cy="3825134"/>
          </a:xfrm>
          <a:prstGeom prst="rect">
            <a:avLst/>
          </a:prstGeom>
          <a:effectLst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1E7A4E1E-25E4-442D-ACEE-FFDD621C17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7"/>
            <a:ext cx="9252154" cy="1016654"/>
          </a:xfrm>
        </p:spPr>
        <p:txBody>
          <a:bodyPr>
            <a:normAutofit/>
          </a:bodyPr>
          <a:lstStyle/>
          <a:p>
            <a:r>
              <a:rPr lang="en-GB"/>
              <a:t>Распространение</a:t>
            </a:r>
            <a:endParaRPr lang="en-US"/>
          </a:p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75BE6C5-0462-4324-8C7F-60A665F6A2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548281"/>
            <a:ext cx="5122606" cy="365868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 err="1">
                <a:solidFill>
                  <a:schemeClr val="bg1"/>
                </a:solidFill>
              </a:rPr>
              <a:t>Католичество</a:t>
            </a:r>
            <a:r>
              <a:rPr lang="en-GB" dirty="0">
                <a:solidFill>
                  <a:schemeClr val="bg1"/>
                </a:solidFill>
              </a:rPr>
              <a:t> — </a:t>
            </a:r>
            <a:r>
              <a:rPr lang="en-GB" dirty="0" err="1">
                <a:solidFill>
                  <a:schemeClr val="bg1"/>
                </a:solidFill>
              </a:rPr>
              <a:t>крупнейшая</a:t>
            </a:r>
            <a:r>
              <a:rPr lang="en-GB" dirty="0">
                <a:solidFill>
                  <a:schemeClr val="bg1"/>
                </a:solidFill>
              </a:rPr>
              <a:t> (</a:t>
            </a:r>
            <a:r>
              <a:rPr lang="en-GB" dirty="0" err="1">
                <a:solidFill>
                  <a:schemeClr val="bg1"/>
                </a:solidFill>
              </a:rPr>
              <a:t>по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числу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верующих</a:t>
            </a:r>
            <a:r>
              <a:rPr lang="en-GB" dirty="0">
                <a:solidFill>
                  <a:schemeClr val="bg1"/>
                </a:solidFill>
              </a:rPr>
              <a:t>) </a:t>
            </a:r>
            <a:r>
              <a:rPr lang="en-GB" dirty="0" err="1">
                <a:solidFill>
                  <a:schemeClr val="bg1"/>
                </a:solidFill>
              </a:rPr>
              <a:t>ветвь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христианства</a:t>
            </a:r>
            <a:r>
              <a:rPr lang="en-GB" dirty="0">
                <a:solidFill>
                  <a:schemeClr val="bg1"/>
                </a:solidFill>
              </a:rPr>
              <a:t>. </a:t>
            </a:r>
            <a:r>
              <a:rPr lang="en-GB" dirty="0" err="1">
                <a:solidFill>
                  <a:schemeClr val="bg1"/>
                </a:solidFill>
              </a:rPr>
              <a:t>По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данным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на</a:t>
            </a:r>
            <a:r>
              <a:rPr lang="en-GB" dirty="0">
                <a:solidFill>
                  <a:schemeClr val="bg1"/>
                </a:solidFill>
              </a:rPr>
              <a:t> 2014, в </a:t>
            </a:r>
            <a:r>
              <a:rPr lang="en-GB" dirty="0" err="1">
                <a:solidFill>
                  <a:schemeClr val="bg1"/>
                </a:solidFill>
              </a:rPr>
              <a:t>мире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насчитывалось</a:t>
            </a:r>
            <a:r>
              <a:rPr lang="en-GB" dirty="0">
                <a:solidFill>
                  <a:schemeClr val="bg1"/>
                </a:solidFill>
              </a:rPr>
              <a:t> 1,272 </a:t>
            </a:r>
            <a:r>
              <a:rPr lang="en-GB" dirty="0" err="1">
                <a:solidFill>
                  <a:schemeClr val="bg1"/>
                </a:solidFill>
              </a:rPr>
              <a:t>млрд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католиков</a:t>
            </a:r>
            <a:r>
              <a:rPr lang="en-GB" dirty="0">
                <a:solidFill>
                  <a:schemeClr val="bg1"/>
                </a:solidFill>
              </a:rPr>
              <a:t>. </a:t>
            </a:r>
            <a:r>
              <a:rPr lang="en-GB" dirty="0" err="1">
                <a:solidFill>
                  <a:schemeClr val="bg1"/>
                </a:solidFill>
              </a:rPr>
              <a:t>Пятью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крупнейшими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странами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мира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по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общему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числу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католического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населения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являются</a:t>
            </a:r>
            <a:r>
              <a:rPr lang="en-GB" dirty="0">
                <a:solidFill>
                  <a:schemeClr val="bg1"/>
                </a:solidFill>
              </a:rPr>
              <a:t> </a:t>
            </a:r>
            <a:r>
              <a:rPr lang="en-GB" dirty="0" err="1">
                <a:solidFill>
                  <a:schemeClr val="bg1"/>
                </a:solidFill>
              </a:rPr>
              <a:t>Бразилия</a:t>
            </a:r>
            <a:r>
              <a:rPr lang="en-GB" dirty="0">
                <a:solidFill>
                  <a:schemeClr val="bg1"/>
                </a:solidFill>
              </a:rPr>
              <a:t>, </a:t>
            </a:r>
            <a:r>
              <a:rPr lang="en-GB" dirty="0" err="1">
                <a:solidFill>
                  <a:schemeClr val="bg1"/>
                </a:solidFill>
              </a:rPr>
              <a:t>Мексика</a:t>
            </a:r>
            <a:r>
              <a:rPr lang="en-GB" dirty="0">
                <a:solidFill>
                  <a:schemeClr val="bg1"/>
                </a:solidFill>
              </a:rPr>
              <a:t>, </a:t>
            </a:r>
            <a:r>
              <a:rPr lang="en-GB" dirty="0" err="1">
                <a:solidFill>
                  <a:schemeClr val="bg1"/>
                </a:solidFill>
              </a:rPr>
              <a:t>Филиппины</a:t>
            </a:r>
            <a:r>
              <a:rPr lang="en-GB" dirty="0">
                <a:solidFill>
                  <a:schemeClr val="bg1"/>
                </a:solidFill>
              </a:rPr>
              <a:t>, США и </a:t>
            </a:r>
            <a:r>
              <a:rPr lang="en-GB" dirty="0" err="1">
                <a:solidFill>
                  <a:schemeClr val="bg1"/>
                </a:solidFill>
              </a:rPr>
              <a:t>Италия</a:t>
            </a:r>
            <a:r>
              <a:rPr lang="en-GB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798709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73DC589F-62C7-410C-B96C-0F6243A471E2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4" name="Picture 4" descr="800px-Emblem_of_the_Papacy_SE.svg.png">
            <a:extLst>
              <a:ext uri="{FF2B5EF4-FFF2-40B4-BE49-F238E27FC236}">
                <a16:creationId xmlns:a16="http://schemas.microsoft.com/office/drawing/2014/main" xmlns="" id="{89789B9C-B60D-4299-993B-4C159813A2A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47" r="404"/>
          <a:stretch/>
        </p:blipFill>
        <p:spPr>
          <a:xfrm>
            <a:off x="7554139" y="609601"/>
            <a:ext cx="3990160" cy="563879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98102DAF-379B-4B82-B502-728CB6ED85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6256423" cy="1641987"/>
          </a:xfrm>
        </p:spPr>
        <p:txBody>
          <a:bodyPr>
            <a:normAutofit/>
          </a:bodyPr>
          <a:lstStyle/>
          <a:p>
            <a:r>
              <a:rPr lang="en-GB" err="1"/>
              <a:t>Организация</a:t>
            </a:r>
            <a:r>
              <a:rPr lang="en-GB"/>
              <a:t> и </a:t>
            </a:r>
            <a:r>
              <a:rPr lang="en-GB" err="1"/>
              <a:t>управление</a:t>
            </a:r>
            <a:endParaRPr lang="en-US" err="1"/>
          </a:p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F93DFBF-A3AC-40FD-9B34-E2EF81CC4F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700" y="2438401"/>
            <a:ext cx="6258737" cy="3809998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</a:pPr>
            <a:r>
              <a:rPr lang="en-GB" sz="1900" err="1"/>
              <a:t>Высшей</a:t>
            </a:r>
            <a:r>
              <a:rPr lang="en-GB" sz="1900"/>
              <a:t>, </a:t>
            </a:r>
            <a:r>
              <a:rPr lang="en-GB" sz="1900" err="1"/>
              <a:t>полной</a:t>
            </a:r>
            <a:r>
              <a:rPr lang="en-GB" sz="1900"/>
              <a:t>, </a:t>
            </a:r>
            <a:r>
              <a:rPr lang="en-GB" sz="1900" err="1"/>
              <a:t>непосредственной</a:t>
            </a:r>
            <a:r>
              <a:rPr lang="en-GB" sz="1900"/>
              <a:t>, </a:t>
            </a:r>
            <a:r>
              <a:rPr lang="en-GB" sz="1900" err="1"/>
              <a:t>вселенской</a:t>
            </a:r>
            <a:r>
              <a:rPr lang="en-GB" sz="1900"/>
              <a:t> и </a:t>
            </a:r>
            <a:r>
              <a:rPr lang="en-GB" sz="1900" err="1"/>
              <a:t>ординарной</a:t>
            </a:r>
            <a:r>
              <a:rPr lang="en-GB" sz="1900"/>
              <a:t> </a:t>
            </a:r>
            <a:r>
              <a:rPr lang="en-GB" sz="1900" err="1"/>
              <a:t>властью</a:t>
            </a:r>
            <a:r>
              <a:rPr lang="en-GB" sz="1900"/>
              <a:t> в </a:t>
            </a:r>
            <a:r>
              <a:rPr lang="en-GB" sz="1900" err="1"/>
              <a:t>Католической</a:t>
            </a:r>
            <a:r>
              <a:rPr lang="en-GB" sz="1900"/>
              <a:t> </a:t>
            </a:r>
            <a:r>
              <a:rPr lang="en-GB" sz="1900" err="1"/>
              <a:t>церкви</a:t>
            </a:r>
            <a:r>
              <a:rPr lang="en-GB" sz="1900"/>
              <a:t> </a:t>
            </a:r>
            <a:r>
              <a:rPr lang="en-GB" sz="1900" err="1"/>
              <a:t>обладает</a:t>
            </a:r>
            <a:r>
              <a:rPr lang="en-GB" sz="1900"/>
              <a:t> </a:t>
            </a:r>
            <a:r>
              <a:rPr lang="en-GB" sz="1900" err="1"/>
              <a:t>папа</a:t>
            </a:r>
            <a:r>
              <a:rPr lang="en-GB" sz="1900"/>
              <a:t> </a:t>
            </a:r>
            <a:r>
              <a:rPr lang="en-GB" sz="1900" err="1"/>
              <a:t>римский</a:t>
            </a:r>
            <a:r>
              <a:rPr lang="en-GB" sz="1900"/>
              <a:t>. </a:t>
            </a:r>
            <a:r>
              <a:rPr lang="en-GB" sz="1900" err="1"/>
              <a:t>Совещательными</a:t>
            </a:r>
            <a:r>
              <a:rPr lang="en-GB" sz="1900"/>
              <a:t> </a:t>
            </a:r>
            <a:r>
              <a:rPr lang="en-GB" sz="1900" err="1"/>
              <a:t>органами</a:t>
            </a:r>
            <a:r>
              <a:rPr lang="en-GB" sz="1900"/>
              <a:t> </a:t>
            </a:r>
            <a:r>
              <a:rPr lang="en-GB" sz="1900" err="1"/>
              <a:t>при</a:t>
            </a:r>
            <a:r>
              <a:rPr lang="en-GB" sz="1900"/>
              <a:t> </a:t>
            </a:r>
            <a:r>
              <a:rPr lang="en-GB" sz="1900" err="1"/>
              <a:t>папе</a:t>
            </a:r>
            <a:r>
              <a:rPr lang="en-GB" sz="1900"/>
              <a:t> </a:t>
            </a:r>
            <a:r>
              <a:rPr lang="en-GB" sz="1900" err="1"/>
              <a:t>являются</a:t>
            </a:r>
            <a:r>
              <a:rPr lang="en-GB" sz="1900"/>
              <a:t> </a:t>
            </a:r>
            <a:r>
              <a:rPr lang="en-GB" sz="1900" err="1"/>
              <a:t>коллегия</a:t>
            </a:r>
            <a:r>
              <a:rPr lang="en-GB" sz="1900"/>
              <a:t> </a:t>
            </a:r>
            <a:r>
              <a:rPr lang="en-GB" sz="1900" err="1"/>
              <a:t>кардиналов</a:t>
            </a:r>
            <a:r>
              <a:rPr lang="en-GB" sz="1900"/>
              <a:t> и </a:t>
            </a:r>
            <a:r>
              <a:rPr lang="en-GB" sz="1900" err="1"/>
              <a:t>синод</a:t>
            </a:r>
            <a:r>
              <a:rPr lang="en-GB" sz="1900"/>
              <a:t> </a:t>
            </a:r>
            <a:r>
              <a:rPr lang="en-GB" sz="1900" err="1"/>
              <a:t>епископов</a:t>
            </a:r>
            <a:r>
              <a:rPr lang="en-GB" sz="1900"/>
              <a:t>. </a:t>
            </a:r>
            <a:r>
              <a:rPr lang="en-GB" sz="1900" err="1"/>
              <a:t>Административный</a:t>
            </a:r>
            <a:r>
              <a:rPr lang="en-GB" sz="1900"/>
              <a:t> </a:t>
            </a:r>
            <a:r>
              <a:rPr lang="en-GB" sz="1900" err="1"/>
              <a:t>аппарат</a:t>
            </a:r>
            <a:r>
              <a:rPr lang="en-GB" sz="1900"/>
              <a:t> </a:t>
            </a:r>
            <a:r>
              <a:rPr lang="en-GB" sz="1900" err="1"/>
              <a:t>Церкви</a:t>
            </a:r>
            <a:r>
              <a:rPr lang="en-GB" sz="1900"/>
              <a:t> </a:t>
            </a:r>
            <a:r>
              <a:rPr lang="en-GB" sz="1900" err="1"/>
              <a:t>называется</a:t>
            </a:r>
            <a:r>
              <a:rPr lang="en-GB" sz="1900"/>
              <a:t> </a:t>
            </a:r>
            <a:r>
              <a:rPr lang="en-GB" sz="1900" err="1"/>
              <a:t>Римская</a:t>
            </a:r>
            <a:r>
              <a:rPr lang="en-GB" sz="1900"/>
              <a:t> </a:t>
            </a:r>
            <a:r>
              <a:rPr lang="en-GB" sz="1900" err="1"/>
              <a:t>курия</a:t>
            </a:r>
            <a:r>
              <a:rPr lang="en-GB" sz="1900"/>
              <a:t>, в </a:t>
            </a:r>
            <a:r>
              <a:rPr lang="en-GB" sz="1900" err="1"/>
              <a:t>состав</a:t>
            </a:r>
            <a:r>
              <a:rPr lang="en-GB" sz="1900"/>
              <a:t> </a:t>
            </a:r>
            <a:r>
              <a:rPr lang="en-GB" sz="1900" err="1"/>
              <a:t>которой</a:t>
            </a:r>
            <a:r>
              <a:rPr lang="en-GB" sz="1900"/>
              <a:t> </a:t>
            </a:r>
            <a:r>
              <a:rPr lang="en-GB" sz="1900" err="1"/>
              <a:t>входят</a:t>
            </a:r>
            <a:r>
              <a:rPr lang="en-GB" sz="1900"/>
              <a:t> </a:t>
            </a:r>
            <a:r>
              <a:rPr lang="en-GB" sz="1900" err="1"/>
              <a:t>конгрегации</a:t>
            </a:r>
            <a:r>
              <a:rPr lang="en-GB" sz="1900"/>
              <a:t>, </a:t>
            </a:r>
            <a:r>
              <a:rPr lang="en-GB" sz="1900" err="1"/>
              <a:t>суды</a:t>
            </a:r>
            <a:r>
              <a:rPr lang="en-GB" sz="1900"/>
              <a:t> и </a:t>
            </a:r>
            <a:r>
              <a:rPr lang="en-GB" sz="1900" err="1"/>
              <a:t>другие</a:t>
            </a:r>
            <a:r>
              <a:rPr lang="en-GB" sz="1900"/>
              <a:t> </a:t>
            </a:r>
            <a:r>
              <a:rPr lang="en-GB" sz="1900" err="1"/>
              <a:t>учреждения</a:t>
            </a:r>
            <a:r>
              <a:rPr lang="en-GB" sz="1900"/>
              <a:t>. </a:t>
            </a:r>
            <a:r>
              <a:rPr lang="en-GB" sz="1900" err="1"/>
              <a:t>Епископская</a:t>
            </a:r>
            <a:r>
              <a:rPr lang="en-GB" sz="1900"/>
              <a:t> </a:t>
            </a:r>
            <a:r>
              <a:rPr lang="en-GB" sz="1900" err="1"/>
              <a:t>кафедра</a:t>
            </a:r>
            <a:r>
              <a:rPr lang="en-GB" sz="1900"/>
              <a:t> </a:t>
            </a:r>
            <a:r>
              <a:rPr lang="en-GB" sz="1900" err="1"/>
              <a:t>папы</a:t>
            </a:r>
            <a:r>
              <a:rPr lang="en-GB" sz="1900"/>
              <a:t> </a:t>
            </a:r>
            <a:r>
              <a:rPr lang="en-GB" sz="1900" err="1"/>
              <a:t>вместе</a:t>
            </a:r>
            <a:r>
              <a:rPr lang="en-GB" sz="1900"/>
              <a:t> с </a:t>
            </a:r>
            <a:r>
              <a:rPr lang="en-GB" sz="1900" err="1"/>
              <a:t>курией</a:t>
            </a:r>
            <a:r>
              <a:rPr lang="en-GB" sz="1900"/>
              <a:t> </a:t>
            </a:r>
            <a:r>
              <a:rPr lang="en-GB" sz="1900" err="1"/>
              <a:t>формируют</a:t>
            </a:r>
            <a:r>
              <a:rPr lang="en-GB" sz="1900"/>
              <a:t> </a:t>
            </a:r>
            <a:r>
              <a:rPr lang="en-GB" sz="1900" err="1"/>
              <a:t>Святой</a:t>
            </a:r>
            <a:r>
              <a:rPr lang="en-GB" sz="1900"/>
              <a:t> </a:t>
            </a:r>
            <a:r>
              <a:rPr lang="en-GB" sz="1900" err="1"/>
              <a:t>Престол</a:t>
            </a:r>
            <a:r>
              <a:rPr lang="en-GB" sz="1900"/>
              <a:t>, </a:t>
            </a:r>
            <a:r>
              <a:rPr lang="en-GB" sz="1900" err="1"/>
              <a:t>располагающийся</a:t>
            </a:r>
            <a:r>
              <a:rPr lang="en-GB" sz="1900"/>
              <a:t> в </a:t>
            </a:r>
            <a:r>
              <a:rPr lang="en-GB" sz="1900" err="1"/>
              <a:t>независимом</a:t>
            </a:r>
            <a:r>
              <a:rPr lang="en-GB" sz="1900"/>
              <a:t> </a:t>
            </a:r>
            <a:r>
              <a:rPr lang="en-GB" sz="1900" err="1"/>
              <a:t>государстве</a:t>
            </a:r>
            <a:r>
              <a:rPr lang="en-GB" sz="1900"/>
              <a:t> </a:t>
            </a:r>
            <a:r>
              <a:rPr lang="en-GB" sz="1900" err="1"/>
              <a:t>Ватикан</a:t>
            </a:r>
            <a:r>
              <a:rPr lang="en-GB" sz="1900"/>
              <a:t>. </a:t>
            </a:r>
            <a:r>
              <a:rPr lang="en-GB" sz="1900" err="1"/>
              <a:t>Святой</a:t>
            </a:r>
            <a:r>
              <a:rPr lang="en-GB" sz="1900"/>
              <a:t> </a:t>
            </a:r>
            <a:r>
              <a:rPr lang="en-GB" sz="1900" err="1"/>
              <a:t>Престол</a:t>
            </a:r>
            <a:r>
              <a:rPr lang="en-GB" sz="1900"/>
              <a:t> </a:t>
            </a:r>
            <a:r>
              <a:rPr lang="en-GB" sz="1900" err="1"/>
              <a:t>является</a:t>
            </a:r>
            <a:r>
              <a:rPr lang="en-GB" sz="1900"/>
              <a:t> </a:t>
            </a:r>
            <a:r>
              <a:rPr lang="en-GB" sz="1900" err="1"/>
              <a:t>субъектом</a:t>
            </a:r>
            <a:r>
              <a:rPr lang="en-GB" sz="1900"/>
              <a:t> </a:t>
            </a:r>
            <a:r>
              <a:rPr lang="en-GB" sz="1900" err="1"/>
              <a:t>международного</a:t>
            </a:r>
            <a:r>
              <a:rPr lang="en-GB" sz="1900"/>
              <a:t> </a:t>
            </a:r>
            <a:r>
              <a:rPr lang="en-GB" sz="1900" err="1"/>
              <a:t>права</a:t>
            </a:r>
            <a:r>
              <a:rPr lang="en-GB" sz="1900"/>
              <a:t>.</a:t>
            </a:r>
          </a:p>
          <a:p>
            <a:pPr>
              <a:lnSpc>
                <a:spcPct val="90000"/>
              </a:lnSpc>
              <a:buFont typeface="Wingdings 3"/>
            </a:pPr>
            <a:endParaRPr lang="en-GB" sz="1900"/>
          </a:p>
          <a:p>
            <a:pPr>
              <a:lnSpc>
                <a:spcPct val="90000"/>
              </a:lnSpc>
            </a:pPr>
            <a:endParaRPr lang="en-GB" sz="1900"/>
          </a:p>
        </p:txBody>
      </p:sp>
    </p:spTree>
    <p:extLst>
      <p:ext uri="{BB962C8B-B14F-4D97-AF65-F5344CB8AC3E}">
        <p14:creationId xmlns:p14="http://schemas.microsoft.com/office/powerpoint/2010/main" val="1216316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Nicaea_icon.jpg">
            <a:extLst>
              <a:ext uri="{FF2B5EF4-FFF2-40B4-BE49-F238E27FC236}">
                <a16:creationId xmlns:a16="http://schemas.microsoft.com/office/drawing/2014/main" xmlns="" id="{A67C945C-782E-4CA2-9EB0-7DA90520D8B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14" r="6151"/>
          <a:stretch/>
        </p:blipFill>
        <p:spPr>
          <a:xfrm>
            <a:off x="-1" y="10"/>
            <a:ext cx="46346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14DD8D1B-ED69-4DC1-B583-E9B745159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2381" y="629266"/>
            <a:ext cx="4767471" cy="1641986"/>
          </a:xfrm>
        </p:spPr>
        <p:txBody>
          <a:bodyPr>
            <a:normAutofit/>
          </a:bodyPr>
          <a:lstStyle/>
          <a:p>
            <a:r>
              <a:rPr lang="en-GB" err="1"/>
              <a:t>Вероучение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AB1CB80-2674-4FF0-8174-ABEA3FE12A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2381" y="2438400"/>
            <a:ext cx="4767471" cy="3809999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</a:pPr>
            <a:r>
              <a:rPr lang="en-GB" sz="1600" err="1"/>
              <a:t>Вероучение</a:t>
            </a:r>
            <a:r>
              <a:rPr lang="en-GB" sz="1600"/>
              <a:t> </a:t>
            </a:r>
            <a:r>
              <a:rPr lang="en-GB" sz="1600" err="1"/>
              <a:t>базируется</a:t>
            </a:r>
            <a:r>
              <a:rPr lang="en-GB" sz="1600"/>
              <a:t> </a:t>
            </a:r>
            <a:r>
              <a:rPr lang="en-GB" sz="1600" err="1"/>
              <a:t>на</a:t>
            </a:r>
            <a:r>
              <a:rPr lang="en-GB" sz="1600"/>
              <a:t> </a:t>
            </a:r>
            <a:r>
              <a:rPr lang="en-GB" sz="1600" err="1"/>
              <a:t>Священном</a:t>
            </a:r>
            <a:r>
              <a:rPr lang="en-GB" sz="1600"/>
              <a:t> </a:t>
            </a:r>
            <a:r>
              <a:rPr lang="en-GB" sz="1600" err="1"/>
              <a:t>Писании</a:t>
            </a:r>
            <a:r>
              <a:rPr lang="en-GB" sz="1600"/>
              <a:t> и </a:t>
            </a:r>
            <a:r>
              <a:rPr lang="en-GB" sz="1600" err="1"/>
              <a:t>Священном</a:t>
            </a:r>
            <a:r>
              <a:rPr lang="en-GB" sz="1600"/>
              <a:t> </a:t>
            </a:r>
            <a:r>
              <a:rPr lang="en-GB" sz="1600" err="1"/>
              <a:t>Предании</a:t>
            </a:r>
            <a:r>
              <a:rPr lang="en-GB" sz="1600"/>
              <a:t>. </a:t>
            </a:r>
            <a:r>
              <a:rPr lang="en-GB" sz="1600" err="1"/>
              <a:t>Католическая</a:t>
            </a:r>
            <a:r>
              <a:rPr lang="en-GB" sz="1600"/>
              <a:t> </a:t>
            </a:r>
            <a:r>
              <a:rPr lang="en-GB" sz="1600" err="1"/>
              <a:t>догматика</a:t>
            </a:r>
            <a:r>
              <a:rPr lang="en-GB" sz="1600"/>
              <a:t> </a:t>
            </a:r>
            <a:r>
              <a:rPr lang="en-GB" sz="1600" err="1"/>
              <a:t>приведена</a:t>
            </a:r>
            <a:r>
              <a:rPr lang="en-GB" sz="1600"/>
              <a:t> в </a:t>
            </a:r>
            <a:r>
              <a:rPr lang="en-GB" sz="1600" err="1"/>
              <a:t>Никейском</a:t>
            </a:r>
            <a:r>
              <a:rPr lang="en-GB" sz="1600"/>
              <a:t> </a:t>
            </a:r>
            <a:r>
              <a:rPr lang="en-GB" sz="1600" err="1"/>
              <a:t>символе</a:t>
            </a:r>
            <a:r>
              <a:rPr lang="en-GB" sz="1600"/>
              <a:t> </a:t>
            </a:r>
            <a:r>
              <a:rPr lang="en-GB" sz="1600" err="1"/>
              <a:t>веры</a:t>
            </a:r>
            <a:r>
              <a:rPr lang="en-GB" sz="1600"/>
              <a:t> и </a:t>
            </a:r>
            <a:r>
              <a:rPr lang="en-GB" sz="1600" err="1"/>
              <a:t>подробно</a:t>
            </a:r>
            <a:r>
              <a:rPr lang="en-GB" sz="1600"/>
              <a:t> </a:t>
            </a:r>
            <a:r>
              <a:rPr lang="en-GB" sz="1600" err="1"/>
              <a:t>описана</a:t>
            </a:r>
            <a:r>
              <a:rPr lang="en-GB" sz="1600"/>
              <a:t> в </a:t>
            </a:r>
            <a:r>
              <a:rPr lang="en-GB" sz="1600" err="1"/>
              <a:t>Катехизисе</a:t>
            </a:r>
            <a:r>
              <a:rPr lang="en-GB" sz="1600"/>
              <a:t> </a:t>
            </a:r>
            <a:r>
              <a:rPr lang="en-GB" sz="1600" err="1"/>
              <a:t>Католической</a:t>
            </a:r>
            <a:r>
              <a:rPr lang="en-GB" sz="1600"/>
              <a:t> </a:t>
            </a:r>
            <a:r>
              <a:rPr lang="en-GB" sz="1600" err="1"/>
              <a:t>Церкви</a:t>
            </a:r>
            <a:r>
              <a:rPr lang="en-GB" sz="1600"/>
              <a:t>, </a:t>
            </a:r>
            <a:r>
              <a:rPr lang="en-GB" sz="1600" err="1"/>
              <a:t>каноническое</a:t>
            </a:r>
            <a:r>
              <a:rPr lang="en-GB" sz="1600"/>
              <a:t> </a:t>
            </a:r>
            <a:r>
              <a:rPr lang="en-GB" sz="1600" err="1"/>
              <a:t>право</a:t>
            </a:r>
            <a:r>
              <a:rPr lang="en-GB" sz="1600"/>
              <a:t> </a:t>
            </a:r>
            <a:r>
              <a:rPr lang="en-GB" sz="1600" err="1"/>
              <a:t>систематизировано</a:t>
            </a:r>
            <a:r>
              <a:rPr lang="en-GB" sz="1600"/>
              <a:t> и </a:t>
            </a:r>
            <a:r>
              <a:rPr lang="en-GB" sz="1600" err="1"/>
              <a:t>изложено</a:t>
            </a:r>
            <a:r>
              <a:rPr lang="en-GB" sz="1600"/>
              <a:t> в </a:t>
            </a:r>
            <a:r>
              <a:rPr lang="en-GB" sz="1600" err="1"/>
              <a:t>Кодексе</a:t>
            </a:r>
            <a:r>
              <a:rPr lang="en-GB" sz="1600"/>
              <a:t> </a:t>
            </a:r>
            <a:r>
              <a:rPr lang="en-GB" sz="1600" err="1"/>
              <a:t>канонического</a:t>
            </a:r>
            <a:r>
              <a:rPr lang="en-GB" sz="1600"/>
              <a:t> </a:t>
            </a:r>
            <a:r>
              <a:rPr lang="en-GB" sz="1600" err="1"/>
              <a:t>права</a:t>
            </a:r>
            <a:r>
              <a:rPr lang="en-GB" sz="1600"/>
              <a:t>.</a:t>
            </a:r>
          </a:p>
          <a:p>
            <a:pPr>
              <a:lnSpc>
                <a:spcPct val="90000"/>
              </a:lnSpc>
              <a:buFont typeface="Wingdings 3"/>
            </a:pPr>
            <a:r>
              <a:rPr lang="en-GB" sz="1600" err="1"/>
              <a:t>Священное</a:t>
            </a:r>
            <a:r>
              <a:rPr lang="en-GB" sz="1600"/>
              <a:t> </a:t>
            </a:r>
            <a:r>
              <a:rPr lang="en-GB" sz="1600" err="1"/>
              <a:t>Предание</a:t>
            </a:r>
            <a:r>
              <a:rPr lang="en-GB" sz="1600"/>
              <a:t> </a:t>
            </a:r>
            <a:r>
              <a:rPr lang="en-GB" sz="1600" err="1"/>
              <a:t>включает</a:t>
            </a:r>
            <a:r>
              <a:rPr lang="en-GB" sz="1600"/>
              <a:t> в </a:t>
            </a:r>
            <a:r>
              <a:rPr lang="en-GB" sz="1600" err="1"/>
              <a:t>себя</a:t>
            </a:r>
            <a:r>
              <a:rPr lang="en-GB" sz="1600"/>
              <a:t> </a:t>
            </a:r>
            <a:r>
              <a:rPr lang="en-GB" sz="1600" err="1"/>
              <a:t>каноны</a:t>
            </a:r>
            <a:r>
              <a:rPr lang="en-GB" sz="1600"/>
              <a:t> — </a:t>
            </a:r>
            <a:r>
              <a:rPr lang="en-GB" sz="1600" err="1"/>
              <a:t>свод</a:t>
            </a:r>
            <a:r>
              <a:rPr lang="en-GB" sz="1600"/>
              <a:t> </a:t>
            </a:r>
            <a:r>
              <a:rPr lang="en-GB" sz="1600" err="1"/>
              <a:t>правил</a:t>
            </a:r>
            <a:r>
              <a:rPr lang="en-GB" sz="1600"/>
              <a:t> </a:t>
            </a:r>
            <a:r>
              <a:rPr lang="en-GB" sz="1600" err="1"/>
              <a:t>апостолов</a:t>
            </a:r>
            <a:r>
              <a:rPr lang="en-GB" sz="1600"/>
              <a:t> и </a:t>
            </a:r>
            <a:r>
              <a:rPr lang="en-GB" sz="1600" err="1"/>
              <a:t>Вселенских</a:t>
            </a:r>
            <a:r>
              <a:rPr lang="en-GB" sz="1600"/>
              <a:t> </a:t>
            </a:r>
            <a:r>
              <a:rPr lang="en-GB" sz="1600" err="1"/>
              <a:t>Соборов</a:t>
            </a:r>
            <a:r>
              <a:rPr lang="en-GB" sz="1600"/>
              <a:t>, </a:t>
            </a:r>
            <a:r>
              <a:rPr lang="en-GB" sz="1600" err="1"/>
              <a:t>авторизованные</a:t>
            </a:r>
            <a:r>
              <a:rPr lang="en-GB" sz="1600"/>
              <a:t> </a:t>
            </a:r>
            <a:r>
              <a:rPr lang="en-GB" sz="1600" err="1"/>
              <a:t>церковью</a:t>
            </a:r>
            <a:r>
              <a:rPr lang="en-GB" sz="1600"/>
              <a:t> </a:t>
            </a:r>
            <a:r>
              <a:rPr lang="en-GB" sz="1600" err="1"/>
              <a:t>литургические</a:t>
            </a:r>
            <a:r>
              <a:rPr lang="en-GB" sz="1600"/>
              <a:t> </a:t>
            </a:r>
            <a:r>
              <a:rPr lang="en-GB" sz="1600" err="1"/>
              <a:t>тексты</a:t>
            </a:r>
            <a:r>
              <a:rPr lang="en-GB" sz="1600"/>
              <a:t>, </a:t>
            </a:r>
            <a:r>
              <a:rPr lang="en-GB" sz="1600" err="1"/>
              <a:t>богословские</a:t>
            </a:r>
            <a:r>
              <a:rPr lang="en-GB" sz="1600"/>
              <a:t> </a:t>
            </a:r>
            <a:r>
              <a:rPr lang="en-GB" sz="1600" err="1"/>
              <a:t>творения</a:t>
            </a:r>
            <a:r>
              <a:rPr lang="en-GB" sz="1600"/>
              <a:t> </a:t>
            </a:r>
            <a:r>
              <a:rPr lang="en-GB" sz="1600" err="1"/>
              <a:t>Отцов</a:t>
            </a:r>
            <a:r>
              <a:rPr lang="en-GB" sz="1600"/>
              <a:t> </a:t>
            </a:r>
            <a:r>
              <a:rPr lang="en-GB" sz="1600" err="1"/>
              <a:t>церкви</a:t>
            </a:r>
            <a:r>
              <a:rPr lang="en-GB" sz="1600"/>
              <a:t>, </a:t>
            </a:r>
            <a:r>
              <a:rPr lang="en-GB" sz="1600" err="1"/>
              <a:t>жития</a:t>
            </a:r>
            <a:r>
              <a:rPr lang="en-GB" sz="1600"/>
              <a:t> </a:t>
            </a:r>
            <a:r>
              <a:rPr lang="en-GB" sz="1600" err="1"/>
              <a:t>святых</a:t>
            </a:r>
            <a:r>
              <a:rPr lang="en-GB" sz="1600"/>
              <a:t>, а </a:t>
            </a:r>
            <a:r>
              <a:rPr lang="en-GB" sz="1600" err="1"/>
              <a:t>также</a:t>
            </a:r>
            <a:r>
              <a:rPr lang="en-GB" sz="1600"/>
              <a:t> </a:t>
            </a:r>
            <a:r>
              <a:rPr lang="en-GB" sz="1600" err="1"/>
              <a:t>обычаи</a:t>
            </a:r>
            <a:r>
              <a:rPr lang="en-GB" sz="1600"/>
              <a:t> </a:t>
            </a:r>
            <a:r>
              <a:rPr lang="en-GB" sz="1600" err="1"/>
              <a:t>церкви</a:t>
            </a:r>
            <a:r>
              <a:rPr lang="en-GB" sz="1600"/>
              <a:t>.</a:t>
            </a:r>
          </a:p>
          <a:p>
            <a:pPr>
              <a:lnSpc>
                <a:spcPct val="90000"/>
              </a:lnSpc>
            </a:pPr>
            <a:endParaRPr lang="en-GB" sz="1600"/>
          </a:p>
        </p:txBody>
      </p:sp>
    </p:spTree>
    <p:extLst>
      <p:ext uri="{BB962C8B-B14F-4D97-AF65-F5344CB8AC3E}">
        <p14:creationId xmlns:p14="http://schemas.microsoft.com/office/powerpoint/2010/main" val="36192983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800px-Blessed_Sacrament_Chapel_interior.jpg">
            <a:extLst>
              <a:ext uri="{FF2B5EF4-FFF2-40B4-BE49-F238E27FC236}">
                <a16:creationId xmlns:a16="http://schemas.microsoft.com/office/drawing/2014/main" xmlns="" id="{913740EF-E082-4E43-91E0-0B93E83E248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416" r="2" b="2931"/>
          <a:stretch/>
        </p:blipFill>
        <p:spPr>
          <a:xfrm>
            <a:off x="648930" y="2052213"/>
            <a:ext cx="3413671" cy="419618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40938AE1-DD16-4481-931B-E3AEA9F645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6"/>
            <a:ext cx="9252154" cy="1223983"/>
          </a:xfrm>
        </p:spPr>
        <p:txBody>
          <a:bodyPr>
            <a:normAutofit/>
          </a:bodyPr>
          <a:lstStyle/>
          <a:p>
            <a:r>
              <a:rPr lang="en-GB" err="1"/>
              <a:t>Богослужение</a:t>
            </a:r>
            <a:endParaRPr lang="en-US" err="1"/>
          </a:p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30470F8-5397-4E6F-9701-E3495B0E32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25386" y="2052214"/>
            <a:ext cx="6369309" cy="4196185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</a:pPr>
            <a:r>
              <a:rPr lang="en-GB" sz="1700"/>
              <a:t>В </a:t>
            </a:r>
            <a:r>
              <a:rPr lang="en-GB" sz="1700" err="1"/>
              <a:t>католичестве</a:t>
            </a:r>
            <a:r>
              <a:rPr lang="en-GB" sz="1700"/>
              <a:t> </a:t>
            </a:r>
            <a:r>
              <a:rPr lang="en-GB" sz="1700" err="1"/>
              <a:t>существуют</a:t>
            </a:r>
            <a:r>
              <a:rPr lang="en-GB" sz="1700"/>
              <a:t> </a:t>
            </a:r>
            <a:r>
              <a:rPr lang="en-GB" sz="1700" err="1"/>
              <a:t>несколько</a:t>
            </a:r>
            <a:r>
              <a:rPr lang="en-GB" sz="1700"/>
              <a:t> </a:t>
            </a:r>
            <a:r>
              <a:rPr lang="en-GB" sz="1700" err="1"/>
              <a:t>обрядов</a:t>
            </a:r>
            <a:r>
              <a:rPr lang="en-GB" sz="1700"/>
              <a:t>. </a:t>
            </a:r>
            <a:r>
              <a:rPr lang="en-GB" sz="1700" err="1"/>
              <a:t>Преобладающим</a:t>
            </a:r>
            <a:r>
              <a:rPr lang="en-GB" sz="1700"/>
              <a:t> </a:t>
            </a:r>
            <a:r>
              <a:rPr lang="en-GB" sz="1700" err="1"/>
              <a:t>обрядом</a:t>
            </a:r>
            <a:r>
              <a:rPr lang="en-GB" sz="1700"/>
              <a:t> </a:t>
            </a:r>
            <a:r>
              <a:rPr lang="en-GB" sz="1700" err="1"/>
              <a:t>является</a:t>
            </a:r>
            <a:r>
              <a:rPr lang="en-GB" sz="1700"/>
              <a:t> </a:t>
            </a:r>
            <a:r>
              <a:rPr lang="en-GB" sz="1700" err="1"/>
              <a:t>латинский</a:t>
            </a:r>
            <a:r>
              <a:rPr lang="en-GB" sz="1700"/>
              <a:t> </a:t>
            </a:r>
            <a:r>
              <a:rPr lang="en-GB" sz="1700" err="1"/>
              <a:t>или</a:t>
            </a:r>
            <a:r>
              <a:rPr lang="en-GB" sz="1700"/>
              <a:t> </a:t>
            </a:r>
            <a:r>
              <a:rPr lang="en-GB" sz="1700" err="1"/>
              <a:t>римский</a:t>
            </a:r>
            <a:r>
              <a:rPr lang="en-GB" sz="1700"/>
              <a:t>, </a:t>
            </a:r>
            <a:r>
              <a:rPr lang="en-GB" sz="1700" err="1"/>
              <a:t>распространённый</a:t>
            </a:r>
            <a:r>
              <a:rPr lang="en-GB" sz="1700"/>
              <a:t> </a:t>
            </a:r>
            <a:r>
              <a:rPr lang="en-GB" sz="1700" err="1"/>
              <a:t>по</a:t>
            </a:r>
            <a:r>
              <a:rPr lang="en-GB" sz="1700"/>
              <a:t> </a:t>
            </a:r>
            <a:r>
              <a:rPr lang="en-GB" sz="1700" err="1"/>
              <a:t>всей</a:t>
            </a:r>
            <a:r>
              <a:rPr lang="en-GB" sz="1700"/>
              <a:t> </a:t>
            </a:r>
            <a:r>
              <a:rPr lang="en-GB" sz="1700" err="1"/>
              <a:t>планете</a:t>
            </a:r>
            <a:r>
              <a:rPr lang="en-GB" sz="1700"/>
              <a:t>. </a:t>
            </a:r>
            <a:r>
              <a:rPr lang="en-GB" sz="1700" err="1"/>
              <a:t>Прочие</a:t>
            </a:r>
            <a:r>
              <a:rPr lang="en-GB" sz="1700"/>
              <a:t> </a:t>
            </a:r>
            <a:r>
              <a:rPr lang="en-GB" sz="1700" err="1"/>
              <a:t>Западные</a:t>
            </a:r>
            <a:r>
              <a:rPr lang="en-GB" sz="1700"/>
              <a:t> </a:t>
            </a:r>
            <a:r>
              <a:rPr lang="en-GB" sz="1700" err="1"/>
              <a:t>обряды</a:t>
            </a:r>
            <a:r>
              <a:rPr lang="en-GB" sz="1700"/>
              <a:t> </a:t>
            </a:r>
            <a:r>
              <a:rPr lang="en-GB" sz="1700" err="1"/>
              <a:t>ограничены</a:t>
            </a:r>
            <a:r>
              <a:rPr lang="en-GB" sz="1700"/>
              <a:t> </a:t>
            </a:r>
            <a:r>
              <a:rPr lang="en-GB" sz="1700" err="1"/>
              <a:t>территориальными</a:t>
            </a:r>
            <a:r>
              <a:rPr lang="en-GB" sz="1700"/>
              <a:t> </a:t>
            </a:r>
            <a:r>
              <a:rPr lang="en-GB" sz="1700" err="1"/>
              <a:t>рамками</a:t>
            </a:r>
            <a:r>
              <a:rPr lang="en-GB" sz="1700"/>
              <a:t> </a:t>
            </a:r>
            <a:r>
              <a:rPr lang="en-GB" sz="1700" err="1"/>
              <a:t>или</a:t>
            </a:r>
            <a:r>
              <a:rPr lang="en-GB" sz="1700"/>
              <a:t> </a:t>
            </a:r>
            <a:r>
              <a:rPr lang="en-GB" sz="1700" err="1"/>
              <a:t>рамками</a:t>
            </a:r>
            <a:r>
              <a:rPr lang="en-GB" sz="1700"/>
              <a:t> </a:t>
            </a:r>
            <a:r>
              <a:rPr lang="en-GB" sz="1700" err="1"/>
              <a:t>монашеских</a:t>
            </a:r>
            <a:r>
              <a:rPr lang="en-GB" sz="1700"/>
              <a:t> </a:t>
            </a:r>
            <a:r>
              <a:rPr lang="en-GB" sz="1700" err="1"/>
              <a:t>орденов</a:t>
            </a:r>
            <a:r>
              <a:rPr lang="en-GB" sz="1700"/>
              <a:t>. В </a:t>
            </a:r>
            <a:r>
              <a:rPr lang="en-GB" sz="1700" err="1"/>
              <a:t>северо-западной</a:t>
            </a:r>
            <a:r>
              <a:rPr lang="en-GB" sz="1700"/>
              <a:t> </a:t>
            </a:r>
            <a:r>
              <a:rPr lang="en-GB" sz="1700" err="1"/>
              <a:t>Ломбардии</a:t>
            </a:r>
            <a:r>
              <a:rPr lang="en-GB" sz="1700"/>
              <a:t>, </a:t>
            </a:r>
            <a:r>
              <a:rPr lang="en-GB" sz="1700" err="1"/>
              <a:t>кроме</a:t>
            </a:r>
            <a:r>
              <a:rPr lang="en-GB" sz="1700"/>
              <a:t> </a:t>
            </a:r>
            <a:r>
              <a:rPr lang="en-GB" sz="1700" err="1"/>
              <a:t>города</a:t>
            </a:r>
            <a:r>
              <a:rPr lang="en-GB" sz="1700"/>
              <a:t> </a:t>
            </a:r>
            <a:r>
              <a:rPr lang="en-GB" sz="1700" err="1"/>
              <a:t>Монца</a:t>
            </a:r>
            <a:r>
              <a:rPr lang="en-GB" sz="1700"/>
              <a:t>, </a:t>
            </a:r>
            <a:r>
              <a:rPr lang="en-GB" sz="1700" err="1"/>
              <a:t>около</a:t>
            </a:r>
            <a:r>
              <a:rPr lang="en-GB" sz="1700"/>
              <a:t> 5 </a:t>
            </a:r>
            <a:r>
              <a:rPr lang="en-GB" sz="1700" err="1"/>
              <a:t>миллионов</a:t>
            </a:r>
            <a:r>
              <a:rPr lang="en-GB" sz="1700"/>
              <a:t> </a:t>
            </a:r>
            <a:r>
              <a:rPr lang="en-GB" sz="1700" err="1"/>
              <a:t>человек</a:t>
            </a:r>
            <a:r>
              <a:rPr lang="en-GB" sz="1700"/>
              <a:t> </a:t>
            </a:r>
            <a:r>
              <a:rPr lang="en-GB" sz="1700" err="1"/>
              <a:t>практикуют</a:t>
            </a:r>
            <a:r>
              <a:rPr lang="en-GB" sz="1700"/>
              <a:t> </a:t>
            </a:r>
            <a:r>
              <a:rPr lang="en-GB" sz="1700" err="1"/>
              <a:t>амвросианский</a:t>
            </a:r>
            <a:r>
              <a:rPr lang="en-GB" sz="1700"/>
              <a:t> </a:t>
            </a:r>
            <a:r>
              <a:rPr lang="en-GB" sz="1700" err="1"/>
              <a:t>обряд</a:t>
            </a:r>
            <a:r>
              <a:rPr lang="en-GB" sz="1700"/>
              <a:t>, в </a:t>
            </a:r>
            <a:r>
              <a:rPr lang="en-GB" sz="1700" err="1"/>
              <a:t>городе</a:t>
            </a:r>
            <a:r>
              <a:rPr lang="en-GB" sz="1700"/>
              <a:t> </a:t>
            </a:r>
            <a:r>
              <a:rPr lang="en-GB" sz="1700" err="1"/>
              <a:t>Брага</a:t>
            </a:r>
            <a:r>
              <a:rPr lang="en-GB" sz="1700"/>
              <a:t> (</a:t>
            </a:r>
            <a:r>
              <a:rPr lang="en-GB" sz="1700" err="1"/>
              <a:t>Португалия</a:t>
            </a:r>
            <a:r>
              <a:rPr lang="en-GB" sz="1700"/>
              <a:t>) — </a:t>
            </a:r>
            <a:r>
              <a:rPr lang="en-GB" sz="1700" err="1"/>
              <a:t>брагский</a:t>
            </a:r>
            <a:r>
              <a:rPr lang="en-GB" sz="1700"/>
              <a:t> </a:t>
            </a:r>
            <a:r>
              <a:rPr lang="en-GB" sz="1700" err="1"/>
              <a:t>обряд</a:t>
            </a:r>
            <a:r>
              <a:rPr lang="en-GB" sz="1700"/>
              <a:t>, а в </a:t>
            </a:r>
            <a:r>
              <a:rPr lang="en-GB" sz="1700" err="1"/>
              <a:t>городе</a:t>
            </a:r>
            <a:r>
              <a:rPr lang="en-GB" sz="1700"/>
              <a:t> </a:t>
            </a:r>
            <a:r>
              <a:rPr lang="en-GB" sz="1700" err="1"/>
              <a:t>Толедо</a:t>
            </a:r>
            <a:r>
              <a:rPr lang="en-GB" sz="1700"/>
              <a:t> и </a:t>
            </a:r>
            <a:r>
              <a:rPr lang="en-GB" sz="1700" err="1"/>
              <a:t>ряде</a:t>
            </a:r>
            <a:r>
              <a:rPr lang="en-GB" sz="1700"/>
              <a:t> </a:t>
            </a:r>
            <a:r>
              <a:rPr lang="en-GB" sz="1700" err="1"/>
              <a:t>других</a:t>
            </a:r>
            <a:r>
              <a:rPr lang="en-GB" sz="1700"/>
              <a:t> </a:t>
            </a:r>
            <a:r>
              <a:rPr lang="en-GB" sz="1700" err="1"/>
              <a:t>испанских</a:t>
            </a:r>
            <a:r>
              <a:rPr lang="en-GB" sz="1700"/>
              <a:t> </a:t>
            </a:r>
            <a:r>
              <a:rPr lang="en-GB" sz="1700" err="1"/>
              <a:t>городов</a:t>
            </a:r>
            <a:r>
              <a:rPr lang="en-GB" sz="1700"/>
              <a:t> — </a:t>
            </a:r>
            <a:r>
              <a:rPr lang="en-GB" sz="1700" err="1"/>
              <a:t>мосарабский</a:t>
            </a:r>
            <a:r>
              <a:rPr lang="en-GB" sz="1700"/>
              <a:t> </a:t>
            </a:r>
            <a:r>
              <a:rPr lang="en-GB" sz="1700" err="1"/>
              <a:t>обряд</a:t>
            </a:r>
            <a:r>
              <a:rPr lang="en-GB" sz="1700"/>
              <a:t>, в </a:t>
            </a:r>
            <a:r>
              <a:rPr lang="en-GB" sz="1700" err="1"/>
              <a:t>которых</a:t>
            </a:r>
            <a:r>
              <a:rPr lang="en-GB" sz="1700"/>
              <a:t> </a:t>
            </a:r>
            <a:r>
              <a:rPr lang="en-GB" sz="1700" err="1"/>
              <a:t>есть</a:t>
            </a:r>
            <a:r>
              <a:rPr lang="en-GB" sz="1700"/>
              <a:t> </a:t>
            </a:r>
            <a:r>
              <a:rPr lang="en-GB" sz="1700" err="1"/>
              <a:t>ряд</a:t>
            </a:r>
            <a:r>
              <a:rPr lang="en-GB" sz="1700"/>
              <a:t> </a:t>
            </a:r>
            <a:r>
              <a:rPr lang="en-GB" sz="1700" err="1"/>
              <a:t>отличий</a:t>
            </a:r>
            <a:r>
              <a:rPr lang="en-GB" sz="1700"/>
              <a:t> </a:t>
            </a:r>
            <a:r>
              <a:rPr lang="en-GB" sz="1700" err="1"/>
              <a:t>от</a:t>
            </a:r>
            <a:r>
              <a:rPr lang="en-GB" sz="1700"/>
              <a:t> </a:t>
            </a:r>
            <a:r>
              <a:rPr lang="en-GB" sz="1700" err="1"/>
              <a:t>литургии</a:t>
            </a:r>
            <a:r>
              <a:rPr lang="en-GB" sz="1700"/>
              <a:t> </a:t>
            </a:r>
            <a:r>
              <a:rPr lang="en-GB" sz="1700" err="1"/>
              <a:t>римского</a:t>
            </a:r>
            <a:r>
              <a:rPr lang="en-GB" sz="1700"/>
              <a:t> </a:t>
            </a:r>
            <a:r>
              <a:rPr lang="en-GB" sz="1700" err="1"/>
              <a:t>обряда</a:t>
            </a:r>
            <a:r>
              <a:rPr lang="en-GB" sz="1700"/>
              <a:t>. </a:t>
            </a:r>
            <a:r>
              <a:rPr lang="en-GB" sz="1700" err="1"/>
              <a:t>Восточные</a:t>
            </a:r>
            <a:r>
              <a:rPr lang="en-GB" sz="1700"/>
              <a:t> </a:t>
            </a:r>
            <a:r>
              <a:rPr lang="en-GB" sz="1700" err="1"/>
              <a:t>обряды</a:t>
            </a:r>
            <a:r>
              <a:rPr lang="en-GB" sz="1700"/>
              <a:t> </a:t>
            </a:r>
            <a:r>
              <a:rPr lang="en-GB" sz="1700" err="1"/>
              <a:t>употребляются</a:t>
            </a:r>
            <a:r>
              <a:rPr lang="en-GB" sz="1700"/>
              <a:t> в </a:t>
            </a:r>
            <a:r>
              <a:rPr lang="en-GB" sz="1700" err="1"/>
              <a:t>богослужении</a:t>
            </a:r>
            <a:r>
              <a:rPr lang="en-GB" sz="1700"/>
              <a:t> </a:t>
            </a:r>
            <a:r>
              <a:rPr lang="en-GB" sz="1700" err="1"/>
              <a:t>восточнокатолических</a:t>
            </a:r>
            <a:r>
              <a:rPr lang="en-GB" sz="1700"/>
              <a:t> </a:t>
            </a:r>
            <a:r>
              <a:rPr lang="en-GB" sz="1700" err="1"/>
              <a:t>церквей</a:t>
            </a:r>
            <a:r>
              <a:rPr lang="en-GB" sz="170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36611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1454529738_1.jpg">
            <a:extLst>
              <a:ext uri="{FF2B5EF4-FFF2-40B4-BE49-F238E27FC236}">
                <a16:creationId xmlns:a16="http://schemas.microsoft.com/office/drawing/2014/main" xmlns="" id="{6B381E5A-F1D0-402E-A9FF-7E4E0F829D9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/>
          </a:blip>
          <a:srcRect t="11625" b="8018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623695FD-17A6-460C-AFB4-A56F8DFB4ED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3352800" y="1295400"/>
            <a:ext cx="7772400" cy="55626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529DF628-3DC1-41BF-9730-E680D7FC23A1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3353316" y="0"/>
            <a:ext cx="7770296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EF5820D6-D423-4BAE-82EC-ABEBAFFB57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1931" y="295728"/>
            <a:ext cx="6557921" cy="767688"/>
          </a:xfrm>
        </p:spPr>
        <p:txBody>
          <a:bodyPr anchor="b">
            <a:normAutofit/>
          </a:bodyPr>
          <a:lstStyle/>
          <a:p>
            <a:r>
              <a:rPr lang="en-GB" sz="2800"/>
              <a:t>Социальная доктрина</a:t>
            </a:r>
            <a:endParaRPr lang="en-US" sz="2800"/>
          </a:p>
          <a:p>
            <a:endParaRPr lang="en-GB" sz="28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2587974-F90E-4070-B47E-86C6BB3C56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91932" y="1447800"/>
            <a:ext cx="6557921" cy="480059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sz="1800"/>
              <a:t>Католическое социальное учение опиралось сначала на августинизм, а позже — на томизм и основывается на ряде принципов, среди которых выделяются персонализм и солидаризм. Католическая церковь предложила свою трактовку теории естественного права, сочетающую религиозные и гуманистические идеи. Первичный источник достоинства и прав личности — Бог, однако, сотворив человека как существо телесное и духовное, личностное и социальное, Он наделил его неотъемлемыми достоинством и правами. Это стало результатом того, что все люди стали равны, уникальны и причастны Богу, но имеют свободную волю и свободу выбора. </a:t>
            </a:r>
          </a:p>
        </p:txBody>
      </p:sp>
    </p:spTree>
    <p:extLst>
      <p:ext uri="{BB962C8B-B14F-4D97-AF65-F5344CB8AC3E}">
        <p14:creationId xmlns:p14="http://schemas.microsoft.com/office/powerpoint/2010/main" val="55073719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0</TotalTime>
  <Words>59</Words>
  <Application>Microsoft Office PowerPoint</Application>
  <PresentationFormat>Широкоэкранный</PresentationFormat>
  <Paragraphs>17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Century Gothic</vt:lpstr>
      <vt:lpstr>Wingdings 3</vt:lpstr>
      <vt:lpstr>Ион</vt:lpstr>
      <vt:lpstr>Католицизм</vt:lpstr>
      <vt:lpstr>Презентация PowerPoint</vt:lpstr>
      <vt:lpstr>История</vt:lpstr>
      <vt:lpstr>Распространение </vt:lpstr>
      <vt:lpstr>Организация и управление </vt:lpstr>
      <vt:lpstr>Вероучение</vt:lpstr>
      <vt:lpstr>Богослужение </vt:lpstr>
      <vt:lpstr>Социальная доктрина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Татьяна Владимировна Ромашова</cp:lastModifiedBy>
  <cp:revision>7</cp:revision>
  <dcterms:created xsi:type="dcterms:W3CDTF">2013-07-31T16:30:56Z</dcterms:created>
  <dcterms:modified xsi:type="dcterms:W3CDTF">2017-12-19T06:39:00Z</dcterms:modified>
</cp:coreProperties>
</file>