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89" r:id="rId3"/>
    <p:sldId id="276" r:id="rId4"/>
    <p:sldId id="263" r:id="rId5"/>
    <p:sldId id="264" r:id="rId6"/>
    <p:sldId id="258" r:id="rId7"/>
    <p:sldId id="260" r:id="rId8"/>
    <p:sldId id="261" r:id="rId9"/>
    <p:sldId id="280" r:id="rId10"/>
    <p:sldId id="265" r:id="rId11"/>
    <p:sldId id="273" r:id="rId12"/>
    <p:sldId id="266" r:id="rId13"/>
    <p:sldId id="267" r:id="rId14"/>
    <p:sldId id="282" r:id="rId15"/>
    <p:sldId id="277" r:id="rId16"/>
    <p:sldId id="287" r:id="rId17"/>
    <p:sldId id="288" r:id="rId18"/>
    <p:sldId id="29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203864"/>
    <a:srgbClr val="843C0C"/>
    <a:srgbClr val="F8CBAD"/>
    <a:srgbClr val="548235"/>
    <a:srgbClr val="E2F0D9"/>
    <a:srgbClr val="FFFFFF"/>
    <a:srgbClr val="B2B2B2"/>
    <a:srgbClr val="84848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33C0-4B12-48E7-AC21-0BCB9288142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60A6-E16C-41A4-BCE5-37239C773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5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33C0-4B12-48E7-AC21-0BCB9288142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60A6-E16C-41A4-BCE5-37239C773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1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33C0-4B12-48E7-AC21-0BCB9288142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60A6-E16C-41A4-BCE5-37239C773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98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Шаблон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80260" y="0"/>
            <a:ext cx="10371178" cy="1569999"/>
          </a:xfrm>
          <a:prstGeom prst="rect">
            <a:avLst/>
          </a:prstGeom>
        </p:spPr>
        <p:txBody>
          <a:bodyPr anchor="b"/>
          <a:lstStyle>
            <a:lvl1pPr>
              <a:defRPr sz="5941" b="1">
                <a:latin typeface="Calibri" panose="020F0502020204030204" pitchFamily="34" charset="0"/>
              </a:defRPr>
            </a:lvl1pPr>
          </a:lstStyle>
          <a:p>
            <a:pPr lvl="0">
              <a:defRPr sz="1800"/>
            </a:pPr>
            <a:r>
              <a:rPr sz="5941" dirty="0" err="1"/>
              <a:t>Образец</a:t>
            </a:r>
            <a:r>
              <a:rPr sz="5941" dirty="0"/>
              <a:t> </a:t>
            </a:r>
            <a:r>
              <a:rPr sz="5941" dirty="0" err="1"/>
              <a:t>заголовка</a:t>
            </a:r>
            <a:endParaRPr sz="5941" dirty="0"/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80261" y="1571469"/>
            <a:ext cx="9151040" cy="222983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4">
                <a:solidFill>
                  <a:srgbClr val="535353"/>
                </a:solidFill>
                <a:latin typeface="Calibri" panose="020F050202020403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94" dirty="0" err="1">
                <a:solidFill>
                  <a:srgbClr val="535353"/>
                </a:solidFill>
              </a:rPr>
              <a:t>Образец</a:t>
            </a:r>
            <a:r>
              <a:rPr sz="2394" dirty="0">
                <a:solidFill>
                  <a:srgbClr val="535353"/>
                </a:solidFill>
              </a:rPr>
              <a:t> </a:t>
            </a:r>
            <a:r>
              <a:rPr sz="2394" dirty="0" err="1">
                <a:solidFill>
                  <a:srgbClr val="535353"/>
                </a:solidFill>
              </a:rPr>
              <a:t>подзаголовка</a:t>
            </a:r>
            <a:endParaRPr sz="2394" dirty="0">
              <a:solidFill>
                <a:srgbClr val="535353"/>
              </a:solidFill>
            </a:endParaRP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8857464" y="6223477"/>
            <a:ext cx="2745313" cy="249997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7283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33C0-4B12-48E7-AC21-0BCB9288142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60A6-E16C-41A4-BCE5-37239C773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0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33C0-4B12-48E7-AC21-0BCB9288142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60A6-E16C-41A4-BCE5-37239C773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2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33C0-4B12-48E7-AC21-0BCB9288142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60A6-E16C-41A4-BCE5-37239C773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1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33C0-4B12-48E7-AC21-0BCB9288142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60A6-E16C-41A4-BCE5-37239C773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6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33C0-4B12-48E7-AC21-0BCB9288142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60A6-E16C-41A4-BCE5-37239C773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0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33C0-4B12-48E7-AC21-0BCB9288142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60A6-E16C-41A4-BCE5-37239C773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8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33C0-4B12-48E7-AC21-0BCB9288142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60A6-E16C-41A4-BCE5-37239C773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0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33C0-4B12-48E7-AC21-0BCB9288142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60A6-E16C-41A4-BCE5-37239C773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5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C33C0-4B12-48E7-AC21-0BCB9288142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060A6-E16C-41A4-BCE5-37239C773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8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-146627" y="1"/>
            <a:ext cx="12338627" cy="6877352"/>
            <a:chOff x="-146627" y="1"/>
            <a:chExt cx="12338627" cy="6877352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16"/>
              <a:ext cx="10313894" cy="6870437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658906" y="363071"/>
              <a:ext cx="3133165" cy="6239435"/>
            </a:xfrm>
            <a:prstGeom prst="rect">
              <a:avLst/>
            </a:prstGeom>
            <a:solidFill>
              <a:srgbClr val="4C6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146627" y="79954"/>
              <a:ext cx="4397188" cy="2385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3600" dirty="0" smtClean="0">
                  <a:solidFill>
                    <a:schemeClr val="bg1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Разработка</a:t>
              </a:r>
            </a:p>
            <a:p>
              <a:pPr algn="ctr">
                <a:spcAft>
                  <a:spcPts val="600"/>
                </a:spcAft>
              </a:pPr>
              <a:r>
                <a:rPr lang="ru-RU" sz="3600" b="1" dirty="0" smtClean="0">
                  <a:solidFill>
                    <a:schemeClr val="bg1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Положения о Руководителе </a:t>
              </a:r>
              <a:br>
                <a:rPr lang="ru-RU" sz="3600" b="1" dirty="0" smtClean="0">
                  <a:solidFill>
                    <a:schemeClr val="bg1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3600" b="1" dirty="0" smtClean="0">
                  <a:solidFill>
                    <a:schemeClr val="bg1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ООП/ОПОП</a:t>
              </a:r>
              <a:endParaRPr lang="ru-RU" sz="3600" b="1" dirty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481482" y="1"/>
              <a:ext cx="5710518" cy="6877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Овал 25"/>
          <p:cNvSpPr/>
          <p:nvPr/>
        </p:nvSpPr>
        <p:spPr>
          <a:xfrm>
            <a:off x="4166347" y="1081715"/>
            <a:ext cx="1129553" cy="11161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rgia" panose="02040502050405020303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66346" y="2924735"/>
            <a:ext cx="1129553" cy="11161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rgia" panose="02040502050405020303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187638" y="4767755"/>
            <a:ext cx="1129553" cy="11161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rgia" panose="02040502050405020303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56947" y="3908705"/>
            <a:ext cx="942414" cy="966414"/>
          </a:xfrm>
          <a:prstGeom prst="ellipse">
            <a:avLst/>
          </a:prstGeom>
          <a:solidFill>
            <a:srgbClr val="33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rgia" panose="02040502050405020303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156947" y="2078071"/>
            <a:ext cx="942414" cy="966414"/>
          </a:xfrm>
          <a:prstGeom prst="ellipse">
            <a:avLst/>
          </a:prstGeom>
          <a:solidFill>
            <a:srgbClr val="33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rgia" panose="02040502050405020303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98192" y="4010049"/>
            <a:ext cx="5610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30900" algn="r"/>
              </a:tabLst>
            </a:pPr>
            <a:r>
              <a:rPr lang="ru-RU" altLang="ru-RU" sz="2400" dirty="0" smtClean="0">
                <a:solidFill>
                  <a:srgbClr val="333449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Ответственность и критерии оценки деятельности</a:t>
            </a:r>
            <a:endParaRPr lang="ru-RU" altLang="ru-RU" sz="3600" dirty="0">
              <a:solidFill>
                <a:srgbClr val="333449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93553" y="1222517"/>
            <a:ext cx="6898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30900" algn="r"/>
              </a:tabLst>
            </a:pPr>
            <a:r>
              <a:rPr lang="ru-RU" altLang="ru-RU" sz="2400" dirty="0">
                <a:solidFill>
                  <a:srgbClr val="333449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Назначение и квалификационные </a:t>
            </a:r>
            <a:r>
              <a:rPr lang="ru-RU" altLang="ru-RU" sz="2400" dirty="0" smtClean="0">
                <a:solidFill>
                  <a:srgbClr val="333449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требования</a:t>
            </a:r>
            <a:endParaRPr lang="ru-RU" altLang="ru-RU" sz="2000" dirty="0">
              <a:solidFill>
                <a:srgbClr val="333449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37096" y="2308458"/>
            <a:ext cx="2064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30900" algn="r"/>
              </a:tabLst>
            </a:pPr>
            <a:r>
              <a:rPr lang="ru-RU" altLang="ru-RU" sz="2400" dirty="0" smtClean="0">
                <a:solidFill>
                  <a:srgbClr val="333449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Обязанности</a:t>
            </a:r>
            <a:endParaRPr lang="ru-RU" altLang="ru-RU" sz="2000" dirty="0">
              <a:solidFill>
                <a:srgbClr val="333449"/>
              </a:solidFill>
              <a:latin typeface="Georgia" panose="02040502050405020303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96000" y="3227118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30900" algn="r"/>
              </a:tabLst>
            </a:pPr>
            <a:r>
              <a:rPr lang="ru-RU" altLang="ru-RU" sz="2400" dirty="0" smtClean="0">
                <a:solidFill>
                  <a:srgbClr val="333449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Права</a:t>
            </a:r>
            <a:endParaRPr lang="ru-RU" altLang="ru-RU" sz="2000" dirty="0">
              <a:solidFill>
                <a:srgbClr val="333449"/>
              </a:solidFill>
              <a:latin typeface="Georgia" panose="02040502050405020303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1553" y="5231719"/>
            <a:ext cx="485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3449"/>
                </a:solidFill>
                <a:latin typeface="Georgia" panose="02040502050405020303" pitchFamily="18" charset="0"/>
              </a:rPr>
              <a:t>Схемы взаимодействия</a:t>
            </a:r>
            <a:endParaRPr lang="ru-RU" sz="2400" dirty="0">
              <a:solidFill>
                <a:srgbClr val="333449"/>
              </a:solidFill>
              <a:latin typeface="Georgia" panose="02040502050405020303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1018" y="1093444"/>
            <a:ext cx="942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3334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6600" b="1" dirty="0">
              <a:solidFill>
                <a:srgbClr val="3334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06302" y="1990749"/>
            <a:ext cx="942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06302" y="3807987"/>
            <a:ext cx="942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63328" y="4699701"/>
            <a:ext cx="942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3334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6600" b="1" dirty="0">
              <a:solidFill>
                <a:srgbClr val="3334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68014" y="2901076"/>
            <a:ext cx="942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3334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6600" b="1" dirty="0">
              <a:solidFill>
                <a:srgbClr val="3334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089" y="5573606"/>
            <a:ext cx="492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И.А. </a:t>
            </a:r>
            <a:r>
              <a:rPr lang="ru-RU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Курзина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, А.В. </a:t>
            </a:r>
            <a:r>
              <a:rPr lang="ru-RU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Ложникова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b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О.В. </a:t>
            </a:r>
            <a:r>
              <a:rPr lang="ru-RU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Бухарова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, С.Н. Мирошников,  </a:t>
            </a:r>
            <a:b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П.Д. Митчелл, В.С. Воробьева, </a:t>
            </a:r>
            <a:b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Р.А. </a:t>
            </a:r>
            <a:r>
              <a:rPr lang="ru-RU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Эльмурзаева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, С.М. Юн, И.Г. </a:t>
            </a:r>
            <a:r>
              <a:rPr lang="ru-RU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Темникова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89" y="2465222"/>
            <a:ext cx="3955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(результат работы группы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«Индивидуальный контракт»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 Университетской Лиге)</a:t>
            </a:r>
          </a:p>
        </p:txBody>
      </p:sp>
    </p:spTree>
    <p:extLst>
      <p:ext uri="{BB962C8B-B14F-4D97-AF65-F5344CB8AC3E}">
        <p14:creationId xmlns:p14="http://schemas.microsoft.com/office/powerpoint/2010/main" val="42782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94906" y="34723"/>
            <a:ext cx="12286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33334B"/>
                </a:solidFill>
                <a:latin typeface="Georgia" panose="02040502050405020303" pitchFamily="18" charset="0"/>
              </a:rPr>
              <a:t>Права РООП</a:t>
            </a:r>
            <a:endParaRPr lang="ru-RU" sz="5400" b="1" dirty="0">
              <a:solidFill>
                <a:srgbClr val="33334B"/>
              </a:solidFill>
              <a:latin typeface="Georgia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-24524" y="2257050"/>
            <a:ext cx="12146140" cy="4503761"/>
            <a:chOff x="0" y="1910686"/>
            <a:chExt cx="12146140" cy="450376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69" b="14688"/>
            <a:stretch/>
          </p:blipFill>
          <p:spPr>
            <a:xfrm>
              <a:off x="0" y="1910686"/>
              <a:ext cx="12146140" cy="4503761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1009934" y="2879678"/>
              <a:ext cx="1078173" cy="300250"/>
            </a:xfrm>
            <a:prstGeom prst="rect">
              <a:avLst/>
            </a:prstGeom>
            <a:solidFill>
              <a:srgbClr val="C2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91887" y="2879678"/>
              <a:ext cx="1078173" cy="300250"/>
            </a:xfrm>
            <a:prstGeom prst="rect">
              <a:avLst/>
            </a:prstGeom>
            <a:solidFill>
              <a:srgbClr val="EC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773840" y="2893326"/>
              <a:ext cx="1078173" cy="300250"/>
            </a:xfrm>
            <a:prstGeom prst="rect">
              <a:avLst/>
            </a:prstGeom>
            <a:solidFill>
              <a:srgbClr val="EC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705968" y="2879678"/>
              <a:ext cx="1132630" cy="324460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270445" y="2722728"/>
              <a:ext cx="627797" cy="614149"/>
            </a:xfrm>
            <a:prstGeom prst="ellipse">
              <a:avLst/>
            </a:prstGeom>
            <a:solidFill>
              <a:srgbClr val="C2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122460" y="2716534"/>
              <a:ext cx="627797" cy="614149"/>
            </a:xfrm>
            <a:prstGeom prst="ellipse">
              <a:avLst/>
            </a:prstGeom>
            <a:solidFill>
              <a:srgbClr val="EC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8041627" y="2716533"/>
              <a:ext cx="627797" cy="614149"/>
            </a:xfrm>
            <a:prstGeom prst="ellipse">
              <a:avLst/>
            </a:prstGeom>
            <a:solidFill>
              <a:srgbClr val="EC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0920999" y="2721096"/>
              <a:ext cx="627797" cy="614149"/>
            </a:xfrm>
            <a:prstGeom prst="ellipse">
              <a:avLst/>
            </a:prstGeom>
            <a:solidFill>
              <a:srgbClr val="CD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НОВОСТИ - Ученый совет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79" b="13956"/>
            <a:stretch/>
          </p:blipFill>
          <p:spPr bwMode="auto">
            <a:xfrm>
              <a:off x="2355103" y="2824535"/>
              <a:ext cx="475987" cy="35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Бизнесмен и ресурсы для бизнеса Бесплатные Иконки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783" y="2794320"/>
              <a:ext cx="458574" cy="45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Фармацевтическая промышленность в Калининградской области, фармкластер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415" y="2813194"/>
              <a:ext cx="463174" cy="422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Отдел кадров | Магеллан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3072" y="2794320"/>
              <a:ext cx="409818" cy="409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009934" y="3827417"/>
              <a:ext cx="1888308" cy="1907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908176" y="3843599"/>
              <a:ext cx="1888308" cy="1907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83771" y="3916614"/>
              <a:ext cx="211447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входить по должности в </a:t>
              </a:r>
              <a:r>
                <a:rPr lang="ru-RU" sz="2000" b="1" dirty="0">
                  <a:solidFill>
                    <a:srgbClr val="00B0F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Учёный совет </a:t>
              </a:r>
              <a:r>
                <a:rPr lang="ru-RU" sz="2000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структурного подразделения </a:t>
              </a:r>
              <a:endParaRPr lang="ru-RU" sz="2000" dirty="0"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578528" y="3532689"/>
              <a:ext cx="2615648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ru-RU" sz="1700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распределять </a:t>
              </a:r>
              <a:r>
                <a:rPr lang="ru-RU" sz="1700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и использовать </a:t>
              </a:r>
              <a:r>
                <a:rPr lang="ru-RU" sz="1700" b="1" dirty="0">
                  <a:solidFill>
                    <a:srgbClr val="00B0F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ресурсы</a:t>
              </a:r>
              <a:r>
                <a:rPr lang="ru-RU" sz="1700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 для реализации ООП</a:t>
              </a:r>
              <a:endParaRPr lang="ru-RU" sz="1700" dirty="0">
                <a:latin typeface="Georgia" panose="02040502050405020303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82012" y="4470672"/>
              <a:ext cx="2733045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spcBef>
                  <a:spcPts val="300"/>
                </a:spcBef>
                <a:spcAft>
                  <a:spcPts val="0"/>
                </a:spcAft>
              </a:pPr>
              <a:r>
                <a:rPr lang="ru-RU" sz="1100" i="1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- </a:t>
              </a:r>
              <a:r>
                <a:rPr lang="ru-RU" sz="1200" i="1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госзаказ </a:t>
              </a:r>
              <a:r>
                <a:rPr lang="ru-RU" sz="1200" i="1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(КЦП); </a:t>
              </a:r>
            </a:p>
            <a:p>
              <a:pPr marL="171450" lvl="0" indent="-171450" algn="just">
                <a:spcBef>
                  <a:spcPts val="300"/>
                </a:spcBef>
                <a:spcAft>
                  <a:spcPts val="0"/>
                </a:spcAft>
                <a:buFontTx/>
                <a:buChar char="-"/>
              </a:pPr>
              <a:r>
                <a:rPr lang="ru-RU" sz="1200" i="1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проект ТГУ;</a:t>
              </a:r>
            </a:p>
            <a:p>
              <a:pPr marL="171450" lvl="0" indent="-171450" algn="just">
                <a:spcBef>
                  <a:spcPts val="300"/>
                </a:spcBef>
                <a:spcAft>
                  <a:spcPts val="0"/>
                </a:spcAft>
                <a:buFontTx/>
                <a:buChar char="-"/>
              </a:pPr>
              <a:r>
                <a:rPr lang="ru-RU" sz="1200" i="1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с</a:t>
              </a:r>
              <a:r>
                <a:rPr lang="ru-RU" sz="1200" i="1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тавки ППС;</a:t>
              </a:r>
              <a:endParaRPr lang="ru-RU" sz="1200" i="1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endParaRPr>
            </a:p>
            <a:p>
              <a:pPr lvl="0" algn="just">
                <a:spcBef>
                  <a:spcPts val="300"/>
                </a:spcBef>
                <a:spcAft>
                  <a:spcPts val="0"/>
                </a:spcAft>
              </a:pPr>
              <a:r>
                <a:rPr lang="ru-RU" sz="1200" i="1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- ПОУ (студенты</a:t>
              </a:r>
              <a:r>
                <a:rPr lang="ru-RU" sz="1200" i="1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, ДПО);</a:t>
              </a:r>
            </a:p>
            <a:p>
              <a:pPr lvl="0" algn="just">
                <a:spcBef>
                  <a:spcPts val="300"/>
                </a:spcBef>
                <a:spcAft>
                  <a:spcPts val="0"/>
                </a:spcAft>
              </a:pPr>
              <a:r>
                <a:rPr lang="ru-RU" sz="1200" i="1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- гранты;</a:t>
              </a:r>
            </a:p>
            <a:p>
              <a:pPr lvl="0" algn="just">
                <a:spcBef>
                  <a:spcPts val="300"/>
                </a:spcBef>
                <a:spcAft>
                  <a:spcPts val="0"/>
                </a:spcAft>
              </a:pPr>
              <a:r>
                <a:rPr lang="ru-RU" sz="1200" i="1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- хоздоговоры; </a:t>
              </a:r>
            </a:p>
            <a:p>
              <a:pPr lvl="0">
                <a:spcBef>
                  <a:spcPts val="300"/>
                </a:spcBef>
                <a:spcAft>
                  <a:spcPts val="0"/>
                </a:spcAft>
              </a:pPr>
              <a:r>
                <a:rPr lang="ru-RU" sz="1200" i="1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- внебюджетный </a:t>
              </a:r>
              <a:r>
                <a:rPr lang="ru-RU" sz="1200" i="1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научный доход.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759005" y="3843599"/>
              <a:ext cx="1910419" cy="190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760424" y="3843599"/>
              <a:ext cx="1910419" cy="190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523824" y="3611454"/>
              <a:ext cx="2489547" cy="233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700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определять </a:t>
              </a:r>
              <a:r>
                <a:rPr lang="ru-RU" sz="1700" b="1" dirty="0">
                  <a:solidFill>
                    <a:srgbClr val="00B0F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кадровый состав </a:t>
              </a:r>
              <a:r>
                <a:rPr lang="ru-RU" sz="1700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ООП </a:t>
              </a:r>
              <a:endParaRPr lang="ru-RU" sz="1700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ru-RU" sz="1400" i="1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(</a:t>
              </a:r>
              <a:r>
                <a:rPr lang="ru-RU" sz="1400" i="1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в соответствии с имеющимися у него КЦП и штатным расписанием) </a:t>
              </a:r>
            </a:p>
            <a:p>
              <a:pPr algn="ctr"/>
              <a:r>
                <a:rPr lang="ru-RU" sz="1600" b="1" dirty="0">
                  <a:solidFill>
                    <a:srgbClr val="00B0F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при согласовании </a:t>
              </a:r>
              <a:r>
                <a:rPr lang="ru-RU" sz="1600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с </a:t>
              </a:r>
              <a:r>
                <a:rPr lang="ru-RU" sz="1600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деканом (директором) и </a:t>
              </a:r>
              <a:r>
                <a:rPr lang="ru-RU" sz="1600" dirty="0" err="1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завкаф</a:t>
              </a:r>
              <a:r>
                <a:rPr lang="ru-RU" sz="1600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 (завлаб)</a:t>
              </a:r>
              <a:endParaRPr lang="ru-RU" sz="1600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364487" y="3581445"/>
              <a:ext cx="2430537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700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инициировать объявление </a:t>
              </a:r>
              <a:r>
                <a:rPr lang="ru-RU" sz="1700" b="1" dirty="0">
                  <a:solidFill>
                    <a:srgbClr val="00B0F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конкурса</a:t>
              </a:r>
              <a:r>
                <a:rPr lang="ru-RU" sz="1700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 на должность ППС и заключение </a:t>
              </a:r>
              <a:r>
                <a:rPr lang="ru-RU" sz="1700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трудового договора с </a:t>
              </a:r>
              <a:r>
                <a:rPr lang="ru-RU" sz="1700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ППС и НПР </a:t>
              </a:r>
              <a:endParaRPr lang="ru-RU" sz="1700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ru-RU" sz="1400" i="1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(в соответствии со штатным расписанием)</a:t>
              </a: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9" t="4609" r="31644" b="80322"/>
          <a:stretch/>
        </p:blipFill>
        <p:spPr>
          <a:xfrm rot="10800000">
            <a:off x="4113683" y="1860632"/>
            <a:ext cx="831853" cy="9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94906" y="34723"/>
            <a:ext cx="12286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33334B"/>
                </a:solidFill>
                <a:latin typeface="Georgia" panose="02040502050405020303" pitchFamily="18" charset="0"/>
              </a:rPr>
              <a:t>Права РООП</a:t>
            </a:r>
            <a:endParaRPr lang="ru-RU" sz="5400" b="1" dirty="0">
              <a:solidFill>
                <a:srgbClr val="33334B"/>
              </a:solidFill>
              <a:latin typeface="Georgia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55594" y="2354239"/>
            <a:ext cx="8911988" cy="4503761"/>
            <a:chOff x="0" y="1910686"/>
            <a:chExt cx="8911988" cy="450376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69" r="26627" b="14688"/>
            <a:stretch/>
          </p:blipFill>
          <p:spPr>
            <a:xfrm>
              <a:off x="0" y="1910686"/>
              <a:ext cx="8911988" cy="4503761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1009934" y="2879678"/>
              <a:ext cx="1078173" cy="300250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91887" y="2879678"/>
              <a:ext cx="1078173" cy="30025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773840" y="2893326"/>
              <a:ext cx="1078173" cy="30025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270445" y="2722728"/>
              <a:ext cx="627797" cy="614149"/>
            </a:xfrm>
            <a:prstGeom prst="ellipse">
              <a:avLst/>
            </a:prstGeom>
            <a:solidFill>
              <a:srgbClr val="A2A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122460" y="2716534"/>
              <a:ext cx="627797" cy="614149"/>
            </a:xfrm>
            <a:prstGeom prst="ellipse">
              <a:avLst/>
            </a:prstGeom>
            <a:solidFill>
              <a:srgbClr val="E2E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8041627" y="2716533"/>
              <a:ext cx="627797" cy="614149"/>
            </a:xfrm>
            <a:prstGeom prst="ellipse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009934" y="3827417"/>
              <a:ext cx="1888308" cy="1907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908176" y="3843599"/>
              <a:ext cx="1888308" cy="1907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759005" y="3843599"/>
              <a:ext cx="1910419" cy="190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31541" y="3781500"/>
              <a:ext cx="244011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формировать и согласовывать с преподавателями </a:t>
              </a:r>
              <a:r>
                <a:rPr lang="ru-RU" b="1" dirty="0" smtClean="0">
                  <a:solidFill>
                    <a:srgbClr val="00B0F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содержательную часть и образовательные технологии</a:t>
              </a:r>
              <a:endParaRPr lang="ru-RU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9220" name="Picture 4" descr="Как здороваться в разных странах мира?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131" y="2870223"/>
              <a:ext cx="506959" cy="322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3587580" y="3903842"/>
              <a:ext cx="235976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вносить на рассмотрение Совета ООП предложения по </a:t>
              </a:r>
              <a:r>
                <a:rPr lang="ru-RU" b="1" dirty="0">
                  <a:solidFill>
                    <a:srgbClr val="00B0F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модернизации</a:t>
              </a:r>
              <a:r>
                <a:rPr lang="ru-RU" dirty="0">
                  <a:solidFill>
                    <a:srgbClr val="00B0F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ООП</a:t>
              </a:r>
            </a:p>
          </p:txBody>
        </p:sp>
        <p:pic>
          <p:nvPicPr>
            <p:cNvPr id="9222" name="Picture 6" descr="Иконка предложение, торговаться, торговля, sell, размер 128x128 ...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794" y="2805964"/>
              <a:ext cx="451127" cy="451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6533009" y="3781499"/>
              <a:ext cx="2270241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организовывать </a:t>
              </a:r>
              <a:r>
                <a:rPr lang="ru-RU" b="1" dirty="0">
                  <a:solidFill>
                    <a:srgbClr val="00B0F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взаимодействие</a:t>
              </a:r>
              <a:r>
                <a:rPr lang="ru-RU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 со структурными подразделениями НИ ТГУ, участвующими в реализации ООП </a:t>
              </a:r>
            </a:p>
          </p:txBody>
        </p:sp>
        <p:pic>
          <p:nvPicPr>
            <p:cNvPr id="9224" name="Picture 8" descr="Совместимость лекарств онлайн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3773" y="2799775"/>
              <a:ext cx="463504" cy="463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69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-4330" y="498143"/>
            <a:ext cx="12196330" cy="6359857"/>
            <a:chOff x="0" y="0"/>
            <a:chExt cx="12196330" cy="635985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64"/>
            <a:stretch/>
          </p:blipFill>
          <p:spPr>
            <a:xfrm>
              <a:off x="0" y="0"/>
              <a:ext cx="12196330" cy="635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1842448" y="696036"/>
              <a:ext cx="2006221" cy="1460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497772" y="696036"/>
              <a:ext cx="2006221" cy="1460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118978" y="2698845"/>
              <a:ext cx="2006221" cy="1460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497773" y="2698845"/>
              <a:ext cx="2006221" cy="1460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842448" y="4681182"/>
              <a:ext cx="2006221" cy="1460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497774" y="4738048"/>
              <a:ext cx="2006221" cy="1460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842448" y="2697645"/>
              <a:ext cx="2006221" cy="1537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118979" y="4738048"/>
              <a:ext cx="2006221" cy="1460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064385" y="721057"/>
              <a:ext cx="2006221" cy="1460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-94905" y="-77640"/>
            <a:ext cx="1228690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334B"/>
                </a:solidFill>
                <a:latin typeface="Georgia" panose="02040502050405020303" pitchFamily="18" charset="0"/>
              </a:rPr>
              <a:t>Обязанности РООП</a:t>
            </a:r>
            <a:endParaRPr lang="ru-RU" sz="4000" b="1" dirty="0">
              <a:solidFill>
                <a:srgbClr val="33334B"/>
              </a:solidFill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5191" y="1356597"/>
            <a:ext cx="2544607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b="1" dirty="0" smtClean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Совета ООП </a:t>
            </a:r>
            <a:r>
              <a:rPr lang="ru-RU" b="1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и организация его деятельности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76684" y="1206029"/>
            <a:ext cx="2164016" cy="14927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Определение </a:t>
            </a:r>
            <a:r>
              <a:rPr lang="ru-RU" b="1" dirty="0" smtClean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кадрового состава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ООП </a:t>
            </a:r>
          </a:p>
          <a:p>
            <a:pPr algn="ctr"/>
            <a:r>
              <a:rPr lang="ru-RU" sz="1600" i="1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</a:t>
            </a:r>
            <a:r>
              <a:rPr lang="ru-RU" sz="1600" i="1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соответствии </a:t>
            </a:r>
            <a:r>
              <a:rPr lang="ru-RU" sz="1600" i="1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 </a:t>
            </a:r>
            <a:r>
              <a:rPr lang="ru-RU" sz="1600" i="1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КЦП</a:t>
            </a:r>
            <a:r>
              <a:rPr lang="ru-RU" sz="1600" i="1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17646" y="3182046"/>
            <a:ext cx="2006222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Руководство </a:t>
            </a:r>
            <a:r>
              <a:rPr lang="ru-RU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координация взаимодействия </a:t>
            </a:r>
            <a:r>
              <a:rPr lang="ru-RU" b="1" dirty="0" smtClean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внутри</a:t>
            </a:r>
            <a:r>
              <a:rPr lang="ru-RU" b="1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коллектива ООП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95249" y="5266154"/>
            <a:ext cx="2445442" cy="140038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Предоставление </a:t>
            </a:r>
            <a:r>
              <a:rPr lang="ru-RU" sz="1700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информации об ООП </a:t>
            </a:r>
            <a:r>
              <a:rPr lang="ru-RU" sz="1700" b="1" dirty="0" smtClean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для </a:t>
            </a:r>
            <a:r>
              <a:rPr lang="ru-RU" sz="1700" b="1" dirty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размещения </a:t>
            </a:r>
            <a:endParaRPr lang="ru-RU" sz="1700" b="1" dirty="0" smtClean="0">
              <a:solidFill>
                <a:srgbClr val="00B0F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 различных платформах</a:t>
            </a:r>
            <a:endParaRPr lang="ru-RU" sz="1700" dirty="0">
              <a:latin typeface="Georgia" panose="02040502050405020303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28285" y="5227681"/>
            <a:ext cx="2060814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Предоставление информации </a:t>
            </a:r>
            <a:br>
              <a:rPr lang="ru-RU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 </a:t>
            </a:r>
            <a:r>
              <a:rPr lang="ru-RU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ООП в </a:t>
            </a:r>
            <a:r>
              <a:rPr lang="ru-RU" b="1" dirty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приемную комиссию </a:t>
            </a:r>
            <a:r>
              <a:rPr lang="ru-RU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ТГУ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73961" y="1125348"/>
            <a:ext cx="2406567" cy="16619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7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Определение </a:t>
            </a:r>
            <a:r>
              <a:rPr lang="ru-RU" sz="1700" b="1" dirty="0" smtClean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концепции, структуры </a:t>
            </a:r>
            <a:r>
              <a:rPr lang="ru-RU" sz="1700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ООП и </a:t>
            </a:r>
            <a:r>
              <a:rPr lang="ru-RU" sz="1700" b="1" dirty="0" smtClean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дисциплин </a:t>
            </a:r>
            <a:r>
              <a:rPr lang="ru-RU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со специалистами по учебной работе)</a:t>
            </a:r>
            <a:endParaRPr lang="ru-RU" sz="1600" i="1" dirty="0">
              <a:latin typeface="Georgia" panose="02040502050405020303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36276" y="3114511"/>
            <a:ext cx="2163388" cy="11387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Экспертиза </a:t>
            </a:r>
            <a:r>
              <a:rPr lang="ru-RU" sz="1700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ru-RU" sz="1700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оценка </a:t>
            </a:r>
            <a:r>
              <a:rPr lang="ru-RU" sz="1700" b="1" dirty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содержания</a:t>
            </a:r>
            <a:r>
              <a:rPr lang="ru-RU" sz="1700" b="1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дисциплин </a:t>
            </a:r>
            <a:r>
              <a:rPr lang="ru-RU" sz="1700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ООП</a:t>
            </a:r>
            <a:endParaRPr lang="ru-RU" sz="1700" dirty="0">
              <a:solidFill>
                <a:srgbClr val="0D0D0D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943417" y="3076421"/>
            <a:ext cx="223055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b="1" dirty="0" smtClean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МТБ </a:t>
            </a:r>
            <a:r>
              <a:rPr lang="ru-RU" b="1" dirty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УМК</a:t>
            </a:r>
            <a:r>
              <a:rPr lang="ru-RU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требуемого для реализации ООП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74611" y="5079354"/>
            <a:ext cx="2339891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Соблюдение </a:t>
            </a:r>
            <a:r>
              <a:rPr lang="ru-RU" b="1" dirty="0" smtClean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требований</a:t>
            </a:r>
            <a:r>
              <a:rPr lang="ru-RU" b="1" dirty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образовательных стандартов к </a:t>
            </a:r>
            <a:r>
              <a:rPr lang="ru-RU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ООП</a:t>
            </a:r>
            <a:endParaRPr lang="ru-RU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33052" y="4170647"/>
            <a:ext cx="2369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со специалистами по учебной работе)</a:t>
            </a:r>
            <a:endParaRPr lang="ru-RU" sz="1600" i="1" dirty="0">
              <a:latin typeface="Georgia" panose="02040502050405020303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81809" y="4188664"/>
            <a:ext cx="2369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со специалистами по учебной работе)</a:t>
            </a:r>
            <a:endParaRPr lang="ru-RU" sz="1600" i="1" dirty="0">
              <a:latin typeface="Georgia" panose="02040502050405020303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92576" y="6224086"/>
            <a:ext cx="2369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со специалистами по учебной работе)</a:t>
            </a:r>
            <a:endParaRPr lang="ru-RU" sz="16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5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19289" y="-20671"/>
            <a:ext cx="1228690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33334B"/>
                </a:solidFill>
                <a:latin typeface="Georgia" panose="02040502050405020303" pitchFamily="18" charset="0"/>
              </a:rPr>
              <a:t>Обязанности РООП</a:t>
            </a:r>
            <a:endParaRPr lang="ru-RU" sz="4800" b="1" dirty="0">
              <a:solidFill>
                <a:srgbClr val="33334B"/>
              </a:solidFill>
              <a:latin typeface="Georgia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54841" y="1140516"/>
            <a:ext cx="11338647" cy="4661787"/>
            <a:chOff x="354841" y="1140516"/>
            <a:chExt cx="11338647" cy="46617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8" r="5519" b="35735"/>
            <a:stretch/>
          </p:blipFill>
          <p:spPr>
            <a:xfrm>
              <a:off x="354841" y="1140516"/>
              <a:ext cx="11338647" cy="4661787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1487606" y="1938933"/>
              <a:ext cx="2060812" cy="1517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352197" y="1893940"/>
              <a:ext cx="2060812" cy="1508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487606" y="3966823"/>
              <a:ext cx="2060812" cy="1533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52197" y="3966823"/>
              <a:ext cx="2060812" cy="1488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84353" y="1806976"/>
              <a:ext cx="246406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Мониторинг </a:t>
              </a:r>
              <a:r>
                <a:rPr lang="ru-RU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и контроль качества </a:t>
              </a:r>
              <a:r>
                <a:rPr lang="ru-RU" b="1" dirty="0">
                  <a:solidFill>
                    <a:srgbClr val="00B0F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подготовки</a:t>
              </a:r>
              <a:r>
                <a:rPr lang="ru-RU" b="1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обучающихся</a:t>
              </a:r>
              <a:endParaRPr lang="ru-RU" dirty="0">
                <a:latin typeface="Georgia" panose="02040502050405020303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390934" y="3994981"/>
              <a:ext cx="225415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Анализ </a:t>
              </a:r>
              <a:r>
                <a:rPr lang="ru-RU" b="1" dirty="0">
                  <a:solidFill>
                    <a:srgbClr val="00B0F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отчетов </a:t>
              </a:r>
              <a:r>
                <a:rPr lang="ru-RU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председателей ГЭК, </a:t>
              </a:r>
              <a:r>
                <a:rPr lang="ru-RU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отзывов работодателей </a:t>
              </a:r>
              <a:r>
                <a:rPr lang="ru-RU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и </a:t>
              </a:r>
              <a:r>
                <a:rPr lang="ru-RU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выпускников</a:t>
              </a:r>
              <a:endParaRPr lang="ru-RU" dirty="0">
                <a:latin typeface="Georgia" panose="02040502050405020303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130352" y="1918260"/>
              <a:ext cx="2060812" cy="1488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82863" y="1881758"/>
              <a:ext cx="2444269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700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Подготовка </a:t>
              </a:r>
              <a:r>
                <a:rPr lang="ru-RU" sz="1700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отчёта по </a:t>
              </a:r>
              <a:r>
                <a:rPr lang="ru-RU" sz="1700" b="1" dirty="0" err="1">
                  <a:solidFill>
                    <a:srgbClr val="00B0F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самообследованию</a:t>
              </a:r>
              <a:r>
                <a:rPr lang="ru-RU" sz="1700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700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ООП</a:t>
              </a:r>
              <a:endParaRPr lang="ru-RU" sz="1700" dirty="0">
                <a:latin typeface="Georgia" panose="02040502050405020303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176121" y="1918260"/>
              <a:ext cx="1969274" cy="149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</a:pPr>
              <a:r>
                <a:rPr lang="ru-RU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Согласование </a:t>
              </a:r>
              <a:r>
                <a:rPr lang="ru-RU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с Советом ООП </a:t>
              </a:r>
              <a:r>
                <a:rPr lang="ru-RU" b="1" dirty="0">
                  <a:solidFill>
                    <a:srgbClr val="00B0F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тематики </a:t>
              </a:r>
              <a:r>
                <a:rPr lang="ru-RU" b="1" dirty="0" smtClean="0">
                  <a:solidFill>
                    <a:srgbClr val="00B0F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ВКР</a:t>
              </a:r>
              <a:r>
                <a:rPr lang="ru-RU" b="1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 </a:t>
              </a:r>
            </a:p>
            <a:p>
              <a:pPr lvl="0" algn="ctr">
                <a:spcAft>
                  <a:spcPts val="600"/>
                </a:spcAft>
              </a:pPr>
              <a:r>
                <a:rPr lang="ru-RU" sz="1600" i="1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(в части актуальности)</a:t>
              </a:r>
              <a:endParaRPr lang="ru-RU" sz="1600" i="1" dirty="0">
                <a:latin typeface="Georgia" panose="02040502050405020303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169194" y="3966823"/>
              <a:ext cx="2271606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ru-RU" sz="1700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Подготовка </a:t>
              </a:r>
              <a:r>
                <a:rPr lang="ru-RU" sz="1700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ООП </a:t>
              </a:r>
              <a:r>
                <a:rPr lang="ru-RU" sz="1700" dirty="0" smtClean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к </a:t>
              </a:r>
              <a:r>
                <a:rPr lang="ru-RU" sz="1700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государственной, общественно-профессиональной и международной </a:t>
              </a:r>
              <a:r>
                <a:rPr lang="ru-RU" sz="1700" b="1" dirty="0" smtClean="0">
                  <a:solidFill>
                    <a:srgbClr val="00B0F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аккредитации</a:t>
              </a:r>
              <a:endParaRPr lang="ru-RU" sz="1700" b="1" dirty="0">
                <a:solidFill>
                  <a:srgbClr val="00B0F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120079" y="2807700"/>
              <a:ext cx="23698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600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(</a:t>
              </a:r>
              <a:r>
                <a:rPr lang="ru-RU" sz="1600" i="1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со специалистами по учебной работе)</a:t>
              </a:r>
              <a:endParaRPr lang="ru-RU" sz="1600" i="1" dirty="0">
                <a:latin typeface="Georgia" panose="02040502050405020303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131467" y="2960959"/>
              <a:ext cx="23698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600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(</a:t>
              </a:r>
              <a:r>
                <a:rPr lang="ru-RU" sz="1600" i="1" dirty="0">
                  <a:solidFill>
                    <a:srgbClr val="0D0D0D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со специалистами по учебной работе)</a:t>
              </a:r>
              <a:endParaRPr lang="ru-RU" sz="1600" i="1" dirty="0">
                <a:latin typeface="Georgia" panose="02040502050405020303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197788" y="3993776"/>
            <a:ext cx="2043953" cy="1519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017657" y="4051461"/>
            <a:ext cx="2286201" cy="14927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Принятие решений по </a:t>
            </a:r>
            <a:r>
              <a:rPr lang="ru-RU" b="1" dirty="0" smtClean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набору абитуриентов</a:t>
            </a:r>
          </a:p>
          <a:p>
            <a:pPr algn="ctr"/>
            <a:r>
              <a:rPr lang="ru-RU" sz="1600" i="1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(совместно с Деканом)</a:t>
            </a:r>
            <a:endParaRPr lang="ru-RU" sz="1600" i="1" dirty="0">
              <a:solidFill>
                <a:srgbClr val="0D0D0D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9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64165" y="0"/>
            <a:ext cx="559558" cy="9277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64165" y="927730"/>
            <a:ext cx="559558" cy="9888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91433" y="1219707"/>
            <a:ext cx="81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декан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-102417" y="2798801"/>
            <a:ext cx="646333" cy="3954011"/>
            <a:chOff x="1" y="1915113"/>
            <a:chExt cx="646333" cy="395401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3392" y="1915113"/>
              <a:ext cx="559558" cy="9888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3392" y="3891372"/>
              <a:ext cx="559558" cy="9888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3392" y="2903989"/>
              <a:ext cx="559558" cy="9888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3392" y="4880248"/>
              <a:ext cx="559558" cy="9888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83877" y="2152473"/>
              <a:ext cx="814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УС </a:t>
              </a:r>
              <a:r>
                <a:rPr lang="ru-RU" sz="6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подразделения</a:t>
              </a:r>
              <a:endParaRPr lang="ru-RU" sz="6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83878" y="3101507"/>
              <a:ext cx="814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Совет ООП</a:t>
              </a:r>
              <a:endParaRPr lang="ru-RU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150566" y="4180438"/>
              <a:ext cx="947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РООП</a:t>
              </a:r>
              <a:endParaRPr lang="ru-RU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178315" y="5017154"/>
              <a:ext cx="10029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>
                  <a:solidFill>
                    <a:schemeClr val="bg1"/>
                  </a:solidFill>
                  <a:latin typeface="Georgia" panose="02040502050405020303" pitchFamily="18" charset="0"/>
                </a:rPr>
                <a:t>Завкаф</a:t>
              </a:r>
              <a:endParaRPr lang="ru-RU" dirty="0" smtClean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r>
                <a:rPr lang="ru-RU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Завлаб</a:t>
              </a:r>
              <a:endParaRPr lang="ru-RU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-121258" y="1915113"/>
            <a:ext cx="646331" cy="990367"/>
            <a:chOff x="-18843" y="5867633"/>
            <a:chExt cx="646331" cy="99036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3392" y="5869124"/>
              <a:ext cx="559558" cy="9888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-159542" y="6008332"/>
              <a:ext cx="9277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Зам</a:t>
              </a:r>
              <a:br>
                <a:rPr lang="ru-RU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</a:br>
              <a:r>
                <a:rPr lang="ru-RU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декана</a:t>
              </a:r>
              <a:endParaRPr lang="ru-RU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 rot="16200000">
            <a:off x="2208119" y="6137730"/>
            <a:ext cx="814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Проректор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216731" y="297775"/>
            <a:ext cx="837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Ректорат</a:t>
            </a:r>
            <a:endParaRPr lang="ru-RU" sz="11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63518" y="927729"/>
            <a:ext cx="11620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00280" y="1907125"/>
            <a:ext cx="11620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95391" y="2899768"/>
            <a:ext cx="11620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95391" y="3784240"/>
            <a:ext cx="11620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95392" y="4773896"/>
            <a:ext cx="11620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95393" y="5763936"/>
            <a:ext cx="11620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1750173" y="3028624"/>
            <a:ext cx="1341100" cy="647943"/>
            <a:chOff x="620158" y="3016155"/>
            <a:chExt cx="1341100" cy="64794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651473" y="3016155"/>
              <a:ext cx="1204623" cy="647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0158" y="3062733"/>
              <a:ext cx="1341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Выбирают  РООП</a:t>
              </a:r>
              <a:endParaRPr lang="ru-RU" sz="16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986111" y="126933"/>
            <a:ext cx="1341100" cy="647943"/>
            <a:chOff x="630190" y="3016155"/>
            <a:chExt cx="1341100" cy="647943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51473" y="3016155"/>
              <a:ext cx="1204623" cy="647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0190" y="3078516"/>
              <a:ext cx="1341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Georgia" panose="02040502050405020303" pitchFamily="18" charset="0"/>
                </a:rPr>
                <a:t>Утверждение</a:t>
              </a:r>
            </a:p>
            <a:p>
              <a:pPr algn="ctr"/>
              <a:r>
                <a:rPr lang="ru-RU" sz="1400" dirty="0" smtClean="0">
                  <a:latin typeface="Georgia" panose="02040502050405020303" pitchFamily="18" charset="0"/>
                </a:rPr>
                <a:t>РООП</a:t>
              </a:r>
              <a:endParaRPr lang="ru-RU" sz="14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25074" y="4989243"/>
            <a:ext cx="1341100" cy="647943"/>
            <a:chOff x="630997" y="3016155"/>
            <a:chExt cx="1341100" cy="64794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51473" y="3016155"/>
              <a:ext cx="1204623" cy="647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0997" y="3047738"/>
              <a:ext cx="1341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Открытие ООП</a:t>
              </a:r>
              <a:endParaRPr lang="ru-RU" sz="16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966358" y="4980248"/>
            <a:ext cx="1341100" cy="678120"/>
            <a:chOff x="583234" y="3016155"/>
            <a:chExt cx="1341100" cy="67812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651473" y="3016155"/>
              <a:ext cx="1204623" cy="647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3234" y="3047944"/>
              <a:ext cx="1341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Georgia" panose="02040502050405020303" pitchFamily="18" charset="0"/>
                </a:rPr>
                <a:t>Разработка и представление</a:t>
              </a:r>
            </a:p>
            <a:p>
              <a:pPr algn="ctr"/>
              <a:r>
                <a:rPr lang="ru-RU" sz="1200" dirty="0" smtClean="0">
                  <a:latin typeface="Georgia" panose="02040502050405020303" pitchFamily="18" charset="0"/>
                </a:rPr>
                <a:t> УП</a:t>
              </a:r>
              <a:endParaRPr lang="ru-RU" sz="1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143686" y="3976748"/>
            <a:ext cx="1341100" cy="647943"/>
            <a:chOff x="583234" y="3016155"/>
            <a:chExt cx="1341100" cy="647943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651473" y="3016155"/>
              <a:ext cx="1204623" cy="647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3234" y="3106809"/>
              <a:ext cx="1341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Georgia" panose="02040502050405020303" pitchFamily="18" charset="0"/>
                </a:rPr>
                <a:t>Утверждение УП</a:t>
              </a:r>
              <a:endParaRPr lang="ru-RU" sz="14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239220" y="3024206"/>
            <a:ext cx="1341100" cy="647943"/>
            <a:chOff x="583234" y="3016155"/>
            <a:chExt cx="1341100" cy="647943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651473" y="3016155"/>
              <a:ext cx="1204623" cy="6479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3234" y="3106809"/>
              <a:ext cx="1341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Georgia" panose="02040502050405020303" pitchFamily="18" charset="0"/>
                </a:rPr>
                <a:t>Утверждение УП</a:t>
              </a:r>
              <a:endParaRPr lang="ru-RU" sz="14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6580321" y="4925257"/>
            <a:ext cx="1461726" cy="769441"/>
            <a:chOff x="7555742" y="4910348"/>
            <a:chExt cx="1461726" cy="76944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7555742" y="4965338"/>
              <a:ext cx="1461726" cy="647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48747" y="4910348"/>
              <a:ext cx="13257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latin typeface="Georgia" panose="02040502050405020303" pitchFamily="18" charset="0"/>
                </a:rPr>
                <a:t>Определяет образовательную составляющую ставки ППС</a:t>
              </a:r>
              <a:endParaRPr lang="ru-RU" sz="11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382918" y="126933"/>
            <a:ext cx="1341100" cy="647943"/>
            <a:chOff x="583234" y="3016155"/>
            <a:chExt cx="1341100" cy="647943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651473" y="3016155"/>
              <a:ext cx="1204623" cy="647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3234" y="3106809"/>
              <a:ext cx="1341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Georgia" panose="02040502050405020303" pitchFamily="18" charset="0"/>
                </a:rPr>
                <a:t>Утверждение УП</a:t>
              </a:r>
              <a:endParaRPr lang="ru-RU" sz="14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6879960" y="5920956"/>
            <a:ext cx="1348931" cy="831856"/>
            <a:chOff x="7691608" y="4951011"/>
            <a:chExt cx="1348931" cy="831856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7699439" y="4965338"/>
              <a:ext cx="1341100" cy="817529"/>
              <a:chOff x="620158" y="3016155"/>
              <a:chExt cx="1341100" cy="817529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651473" y="3016155"/>
                <a:ext cx="1204623" cy="8175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20158" y="3062733"/>
                <a:ext cx="1341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400" dirty="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7691608" y="4951011"/>
              <a:ext cx="13489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Georgia" panose="02040502050405020303" pitchFamily="18" charset="0"/>
                </a:rPr>
                <a:t>Согласует научную составляющую ставки ППС</a:t>
              </a:r>
              <a:endParaRPr lang="ru-RU" sz="1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8123729" y="1089027"/>
            <a:ext cx="1341100" cy="668308"/>
            <a:chOff x="7699439" y="4965338"/>
            <a:chExt cx="1341100" cy="668308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7699439" y="4965338"/>
              <a:ext cx="1341100" cy="647943"/>
              <a:chOff x="620158" y="3016155"/>
              <a:chExt cx="1341100" cy="647943"/>
            </a:xfrm>
          </p:grpSpPr>
          <p:sp>
            <p:nvSpPr>
              <p:cNvPr id="66" name="Прямоугольник 65"/>
              <p:cNvSpPr/>
              <p:nvPr/>
            </p:nvSpPr>
            <p:spPr>
              <a:xfrm>
                <a:off x="651473" y="3016155"/>
                <a:ext cx="1204623" cy="6479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20158" y="3062733"/>
                <a:ext cx="1341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400" dirty="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7744931" y="4987315"/>
              <a:ext cx="12217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Georgia" panose="02040502050405020303" pitchFamily="18" charset="0"/>
                </a:rPr>
                <a:t>Подписывает контракт с ППС</a:t>
              </a:r>
              <a:endParaRPr lang="ru-RU" sz="1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8123729" y="4980247"/>
            <a:ext cx="1341100" cy="668308"/>
            <a:chOff x="7699439" y="4965338"/>
            <a:chExt cx="1341100" cy="668308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7699439" y="4965338"/>
              <a:ext cx="1341100" cy="647943"/>
              <a:chOff x="620158" y="3016155"/>
              <a:chExt cx="1341100" cy="647943"/>
            </a:xfrm>
          </p:grpSpPr>
          <p:sp>
            <p:nvSpPr>
              <p:cNvPr id="71" name="Прямоугольник 70"/>
              <p:cNvSpPr/>
              <p:nvPr/>
            </p:nvSpPr>
            <p:spPr>
              <a:xfrm>
                <a:off x="651473" y="3016155"/>
                <a:ext cx="1204623" cy="6479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20158" y="3062733"/>
                <a:ext cx="1341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400" dirty="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7744931" y="4987315"/>
              <a:ext cx="12217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Georgia" panose="02040502050405020303" pitchFamily="18" charset="0"/>
                </a:rPr>
                <a:t>Подписывает контракт с ППС</a:t>
              </a:r>
              <a:endParaRPr lang="ru-RU" sz="1200" dirty="0">
                <a:latin typeface="Georgia" panose="02040502050405020303" pitchFamily="18" charset="0"/>
              </a:endParaRPr>
            </a:p>
          </p:txBody>
        </p:sp>
      </p:grpSp>
      <p:cxnSp>
        <p:nvCxnSpPr>
          <p:cNvPr id="74" name="Прямая соединительная линия 73"/>
          <p:cNvCxnSpPr>
            <a:stCxn id="39" idx="0"/>
          </p:cNvCxnSpPr>
          <p:nvPr/>
        </p:nvCxnSpPr>
        <p:spPr>
          <a:xfrm flipH="1" flipV="1">
            <a:off x="1147861" y="3376470"/>
            <a:ext cx="1" cy="161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1147861" y="3376470"/>
            <a:ext cx="633627" cy="4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2332022" y="436065"/>
            <a:ext cx="22974" cy="25605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2332022" y="428579"/>
            <a:ext cx="685404" cy="7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3328752" y="774875"/>
            <a:ext cx="3345" cy="4529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3328752" y="5310349"/>
            <a:ext cx="690188" cy="2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Группа 97"/>
          <p:cNvGrpSpPr/>
          <p:nvPr/>
        </p:nvGrpSpPr>
        <p:grpSpPr>
          <a:xfrm>
            <a:off x="4634498" y="4328182"/>
            <a:ext cx="509188" cy="667508"/>
            <a:chOff x="4742055" y="4318240"/>
            <a:chExt cx="509188" cy="667508"/>
          </a:xfrm>
        </p:grpSpPr>
        <p:cxnSp>
          <p:nvCxnSpPr>
            <p:cNvPr id="92" name="Прямая соединительная линия 91"/>
            <p:cNvCxnSpPr/>
            <p:nvPr/>
          </p:nvCxnSpPr>
          <p:spPr>
            <a:xfrm flipV="1">
              <a:off x="4742055" y="4319070"/>
              <a:ext cx="2410" cy="666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>
              <a:endCxn id="49" idx="1"/>
            </p:cNvCxnSpPr>
            <p:nvPr/>
          </p:nvCxnSpPr>
          <p:spPr>
            <a:xfrm>
              <a:off x="4749280" y="4318240"/>
              <a:ext cx="501963" cy="8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0" name="Прямая соединительная линия 99"/>
          <p:cNvCxnSpPr/>
          <p:nvPr/>
        </p:nvCxnSpPr>
        <p:spPr>
          <a:xfrm flipV="1">
            <a:off x="5886315" y="3668800"/>
            <a:ext cx="9852" cy="28708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>
            <a:endCxn id="55" idx="2"/>
          </p:cNvCxnSpPr>
          <p:nvPr/>
        </p:nvCxnSpPr>
        <p:spPr>
          <a:xfrm flipH="1" flipV="1">
            <a:off x="6053469" y="774876"/>
            <a:ext cx="9930" cy="221861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6698194" y="436065"/>
            <a:ext cx="4701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7175543" y="436065"/>
            <a:ext cx="24144" cy="4506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Группа 124"/>
          <p:cNvGrpSpPr/>
          <p:nvPr/>
        </p:nvGrpSpPr>
        <p:grpSpPr>
          <a:xfrm>
            <a:off x="9585781" y="4977518"/>
            <a:ext cx="1341100" cy="647943"/>
            <a:chOff x="9707804" y="4977867"/>
            <a:chExt cx="1341100" cy="647943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9707804" y="4977867"/>
              <a:ext cx="1341100" cy="647943"/>
              <a:chOff x="7699439" y="4965338"/>
              <a:chExt cx="1341100" cy="647943"/>
            </a:xfrm>
          </p:grpSpPr>
          <p:grpSp>
            <p:nvGrpSpPr>
              <p:cNvPr id="120" name="Группа 119"/>
              <p:cNvGrpSpPr/>
              <p:nvPr/>
            </p:nvGrpSpPr>
            <p:grpSpPr>
              <a:xfrm>
                <a:off x="7699439" y="4965338"/>
                <a:ext cx="1341100" cy="647943"/>
                <a:chOff x="620158" y="3016155"/>
                <a:chExt cx="1341100" cy="647943"/>
              </a:xfrm>
            </p:grpSpPr>
            <p:sp>
              <p:nvSpPr>
                <p:cNvPr id="122" name="Прямоугольник 121"/>
                <p:cNvSpPr/>
                <p:nvPr/>
              </p:nvSpPr>
              <p:spPr>
                <a:xfrm>
                  <a:off x="651473" y="3016155"/>
                  <a:ext cx="1204623" cy="647943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620158" y="3062733"/>
                  <a:ext cx="13411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ru-RU" sz="1400" dirty="0">
                    <a:latin typeface="Georgia" panose="02040502050405020303" pitchFamily="18" charset="0"/>
                  </a:endParaRPr>
                </a:p>
              </p:txBody>
            </p:sp>
          </p:grpSp>
          <p:sp>
            <p:nvSpPr>
              <p:cNvPr id="121" name="TextBox 120"/>
              <p:cNvSpPr txBox="1"/>
              <p:nvPr/>
            </p:nvSpPr>
            <p:spPr>
              <a:xfrm>
                <a:off x="7744931" y="4987315"/>
                <a:ext cx="12217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200" dirty="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9753296" y="5072545"/>
              <a:ext cx="1190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Georgia" panose="02040502050405020303" pitchFamily="18" charset="0"/>
                </a:rPr>
                <a:t>Набор студентов</a:t>
              </a:r>
              <a:endParaRPr lang="ru-RU" sz="14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9492663" y="161522"/>
            <a:ext cx="1341100" cy="647943"/>
            <a:chOff x="9707804" y="4977867"/>
            <a:chExt cx="1341100" cy="647943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9707804" y="4977867"/>
              <a:ext cx="1341100" cy="647943"/>
              <a:chOff x="7699439" y="4965338"/>
              <a:chExt cx="1341100" cy="647943"/>
            </a:xfrm>
          </p:grpSpPr>
          <p:grpSp>
            <p:nvGrpSpPr>
              <p:cNvPr id="129" name="Группа 128"/>
              <p:cNvGrpSpPr/>
              <p:nvPr/>
            </p:nvGrpSpPr>
            <p:grpSpPr>
              <a:xfrm>
                <a:off x="7699439" y="4965338"/>
                <a:ext cx="1341100" cy="647943"/>
                <a:chOff x="620158" y="3016155"/>
                <a:chExt cx="1341100" cy="647943"/>
              </a:xfrm>
            </p:grpSpPr>
            <p:sp>
              <p:nvSpPr>
                <p:cNvPr id="131" name="Прямоугольник 130"/>
                <p:cNvSpPr/>
                <p:nvPr/>
              </p:nvSpPr>
              <p:spPr>
                <a:xfrm>
                  <a:off x="651473" y="3016155"/>
                  <a:ext cx="1204623" cy="647943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620158" y="3062733"/>
                  <a:ext cx="13411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ru-RU" sz="1400" dirty="0">
                    <a:latin typeface="Georgia" panose="02040502050405020303" pitchFamily="18" charset="0"/>
                  </a:endParaRPr>
                </a:p>
              </p:txBody>
            </p:sp>
          </p:grpSp>
          <p:sp>
            <p:nvSpPr>
              <p:cNvPr id="130" name="TextBox 129"/>
              <p:cNvSpPr txBox="1"/>
              <p:nvPr/>
            </p:nvSpPr>
            <p:spPr>
              <a:xfrm>
                <a:off x="7744931" y="4987315"/>
                <a:ext cx="12217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200" dirty="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9753296" y="5072545"/>
              <a:ext cx="1190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Georgia" panose="02040502050405020303" pitchFamily="18" charset="0"/>
                </a:rPr>
                <a:t>Набор студентов</a:t>
              </a:r>
              <a:endParaRPr lang="ru-RU" sz="14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10893428" y="2087045"/>
            <a:ext cx="1220280" cy="647943"/>
            <a:chOff x="10928782" y="2086927"/>
            <a:chExt cx="1220280" cy="647943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10928782" y="2086927"/>
              <a:ext cx="1204623" cy="6479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0958616" y="2150950"/>
              <a:ext cx="1190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Georgia" panose="02040502050405020303" pitchFamily="18" charset="0"/>
                </a:rPr>
                <a:t>Реализация ООП</a:t>
              </a:r>
              <a:endParaRPr lang="ru-RU" sz="1400" dirty="0">
                <a:latin typeface="Georgia" panose="02040502050405020303" pitchFamily="18" charset="0"/>
              </a:endParaRPr>
            </a:p>
          </p:txBody>
        </p:sp>
      </p:grpSp>
      <p:cxnSp>
        <p:nvCxnSpPr>
          <p:cNvPr id="165" name="Прямая со стрелкой 164"/>
          <p:cNvCxnSpPr/>
          <p:nvPr/>
        </p:nvCxnSpPr>
        <p:spPr>
          <a:xfrm>
            <a:off x="7411892" y="5627533"/>
            <a:ext cx="10844" cy="3153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>
            <a:off x="8123729" y="6268355"/>
            <a:ext cx="6684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 flipV="1">
            <a:off x="8792160" y="5635748"/>
            <a:ext cx="1" cy="63260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>
            <a:endCxn id="66" idx="2"/>
          </p:cNvCxnSpPr>
          <p:nvPr/>
        </p:nvCxnSpPr>
        <p:spPr>
          <a:xfrm flipV="1">
            <a:off x="8753466" y="1736970"/>
            <a:ext cx="3890" cy="3215644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>
            <a:stCxn id="66" idx="0"/>
          </p:cNvCxnSpPr>
          <p:nvPr/>
        </p:nvCxnSpPr>
        <p:spPr>
          <a:xfrm flipH="1" flipV="1">
            <a:off x="8753466" y="460498"/>
            <a:ext cx="3890" cy="628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 стрелкой 176"/>
          <p:cNvCxnSpPr/>
          <p:nvPr/>
        </p:nvCxnSpPr>
        <p:spPr>
          <a:xfrm>
            <a:off x="8769161" y="460498"/>
            <a:ext cx="7548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 стрелкой 178"/>
          <p:cNvCxnSpPr>
            <a:stCxn id="131" idx="2"/>
          </p:cNvCxnSpPr>
          <p:nvPr/>
        </p:nvCxnSpPr>
        <p:spPr>
          <a:xfrm flipH="1">
            <a:off x="10126289" y="809465"/>
            <a:ext cx="1" cy="41431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 стрелкой 180"/>
          <p:cNvCxnSpPr/>
          <p:nvPr/>
        </p:nvCxnSpPr>
        <p:spPr>
          <a:xfrm flipV="1">
            <a:off x="10821719" y="5295252"/>
            <a:ext cx="119339" cy="3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Группа 185"/>
          <p:cNvGrpSpPr/>
          <p:nvPr/>
        </p:nvGrpSpPr>
        <p:grpSpPr>
          <a:xfrm>
            <a:off x="10896036" y="3954063"/>
            <a:ext cx="1220280" cy="647943"/>
            <a:chOff x="10928782" y="2086927"/>
            <a:chExt cx="1220280" cy="647943"/>
          </a:xfrm>
        </p:grpSpPr>
        <p:sp>
          <p:nvSpPr>
            <p:cNvPr id="187" name="Прямоугольник 186"/>
            <p:cNvSpPr/>
            <p:nvPr/>
          </p:nvSpPr>
          <p:spPr>
            <a:xfrm>
              <a:off x="10928782" y="2086927"/>
              <a:ext cx="1204623" cy="6479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0958616" y="2150950"/>
              <a:ext cx="1190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Georgia" panose="02040502050405020303" pitchFamily="18" charset="0"/>
                </a:rPr>
                <a:t>Реализация ООП</a:t>
              </a:r>
              <a:endParaRPr lang="ru-RU" sz="14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10928782" y="4968104"/>
            <a:ext cx="1220280" cy="647943"/>
            <a:chOff x="10928782" y="2086927"/>
            <a:chExt cx="1220280" cy="647943"/>
          </a:xfrm>
        </p:grpSpPr>
        <p:sp>
          <p:nvSpPr>
            <p:cNvPr id="190" name="Прямоугольник 189"/>
            <p:cNvSpPr/>
            <p:nvPr/>
          </p:nvSpPr>
          <p:spPr>
            <a:xfrm>
              <a:off x="10928782" y="2086927"/>
              <a:ext cx="1204623" cy="6479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0958616" y="2150950"/>
              <a:ext cx="1190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Georgia" panose="02040502050405020303" pitchFamily="18" charset="0"/>
                </a:rPr>
                <a:t>Реализация ООП</a:t>
              </a:r>
              <a:endParaRPr lang="ru-RU" sz="1400" dirty="0">
                <a:latin typeface="Georgia" panose="02040502050405020303" pitchFamily="18" charset="0"/>
              </a:endParaRPr>
            </a:p>
          </p:txBody>
        </p:sp>
      </p:grpSp>
      <p:cxnSp>
        <p:nvCxnSpPr>
          <p:cNvPr id="193" name="Прямая со стрелкой 192"/>
          <p:cNvCxnSpPr>
            <a:endCxn id="187" idx="0"/>
          </p:cNvCxnSpPr>
          <p:nvPr/>
        </p:nvCxnSpPr>
        <p:spPr>
          <a:xfrm>
            <a:off x="11495223" y="2789551"/>
            <a:ext cx="3125" cy="116451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>
            <a:endCxn id="190" idx="0"/>
          </p:cNvCxnSpPr>
          <p:nvPr/>
        </p:nvCxnSpPr>
        <p:spPr>
          <a:xfrm flipH="1">
            <a:off x="11531094" y="4601484"/>
            <a:ext cx="1992" cy="36662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>
            <a:off x="6515772" y="3344792"/>
            <a:ext cx="6718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359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0"/>
            <a:ext cx="12192001" cy="6869018"/>
            <a:chOff x="-1" y="0"/>
            <a:chExt cx="12192001" cy="6869018"/>
          </a:xfrm>
          <a:solidFill>
            <a:srgbClr val="385EA5"/>
          </a:solidFill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997"/>
              <a:ext cx="6866021" cy="6866021"/>
            </a:xfrm>
            <a:prstGeom prst="rect">
              <a:avLst/>
            </a:prstGeom>
            <a:grpFill/>
          </p:spPr>
        </p:pic>
        <p:sp>
          <p:nvSpPr>
            <p:cNvPr id="3" name="Прямоугольник 2"/>
            <p:cNvSpPr/>
            <p:nvPr/>
          </p:nvSpPr>
          <p:spPr>
            <a:xfrm>
              <a:off x="6866020" y="0"/>
              <a:ext cx="5325980" cy="6869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85EA5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37811" y="5062356"/>
              <a:ext cx="2823410" cy="14828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39887" y="90065"/>
            <a:ext cx="10475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Это решение приведет к изменению взаимодействия и функци</a:t>
            </a:r>
            <a: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7517" y="1248161"/>
            <a:ext cx="7149356" cy="4893647"/>
          </a:xfrm>
          <a:prstGeom prst="rect">
            <a:avLst/>
          </a:prstGeom>
          <a:solidFill>
            <a:srgbClr val="385EA5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ru-RU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Декана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Заведующего кафедрой</a:t>
            </a:r>
            <a:endParaRPr lang="ru-RU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ru-RU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Замдекана по учебной работе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ru-RU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Замдекана по дистанционному обучению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ru-RU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Деканата (офиса)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" y="3261322"/>
            <a:ext cx="5042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Georgia" panose="02040502050405020303" pitchFamily="18" charset="0"/>
              </a:rPr>
              <a:t>Матричная структура управления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620" y="1873339"/>
            <a:ext cx="4262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Georgia" panose="02040502050405020303" pitchFamily="18" charset="0"/>
              </a:rPr>
              <a:t>Коллегиальность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305" y="4565828"/>
            <a:ext cx="31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eorgia" panose="02040502050405020303" pitchFamily="18" charset="0"/>
              </a:rPr>
              <a:t>Новая </a:t>
            </a:r>
            <a:r>
              <a:rPr lang="ru-RU" sz="2000" dirty="0" err="1" smtClean="0">
                <a:latin typeface="Georgia" panose="02040502050405020303" pitchFamily="18" charset="0"/>
              </a:rPr>
              <a:t>оргкультур</a:t>
            </a:r>
            <a:r>
              <a:rPr lang="ru-RU" sz="2000" dirty="0" err="1">
                <a:latin typeface="Georgia" panose="02040502050405020303" pitchFamily="18" charset="0"/>
              </a:rPr>
              <a:t>а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0623" y="822959"/>
            <a:ext cx="11954890" cy="5915919"/>
            <a:chOff x="230623" y="822959"/>
            <a:chExt cx="11954890" cy="591591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872960" y="1094510"/>
              <a:ext cx="8418370" cy="3806469"/>
              <a:chOff x="1429615" y="928255"/>
              <a:chExt cx="8418370" cy="3806469"/>
            </a:xfrm>
          </p:grpSpPr>
          <p:sp>
            <p:nvSpPr>
              <p:cNvPr id="5" name="Шестиугольник 4"/>
              <p:cNvSpPr/>
              <p:nvPr/>
            </p:nvSpPr>
            <p:spPr>
              <a:xfrm>
                <a:off x="4156363" y="928255"/>
                <a:ext cx="2964874" cy="2660073"/>
              </a:xfrm>
              <a:prstGeom prst="hexagon">
                <a:avLst>
                  <a:gd name="adj" fmla="val 23869"/>
                  <a:gd name="vf" fmla="val 115470"/>
                </a:avLst>
              </a:prstGeom>
              <a:solidFill>
                <a:schemeClr val="bg1"/>
              </a:solidFill>
              <a:ln w="38100">
                <a:solidFill>
                  <a:srgbClr val="BE51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Georgia" panose="02040502050405020303" pitchFamily="18" charset="0"/>
                </a:endParaRPr>
              </a:p>
            </p:txBody>
          </p:sp>
          <p:sp>
            <p:nvSpPr>
              <p:cNvPr id="6" name="Шестиугольник 5"/>
              <p:cNvSpPr/>
              <p:nvPr/>
            </p:nvSpPr>
            <p:spPr>
              <a:xfrm>
                <a:off x="6883111" y="2074650"/>
                <a:ext cx="2964874" cy="2660073"/>
              </a:xfrm>
              <a:prstGeom prst="hexagon">
                <a:avLst>
                  <a:gd name="adj" fmla="val 23869"/>
                  <a:gd name="vf" fmla="val 115470"/>
                </a:avLst>
              </a:prstGeom>
              <a:solidFill>
                <a:schemeClr val="bg1"/>
              </a:solidFill>
              <a:ln w="38100">
                <a:solidFill>
                  <a:srgbClr val="5A90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5A9035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7" name="Шестиугольник 6"/>
              <p:cNvSpPr/>
              <p:nvPr/>
            </p:nvSpPr>
            <p:spPr>
              <a:xfrm>
                <a:off x="1429615" y="2074651"/>
                <a:ext cx="2964874" cy="2660073"/>
              </a:xfrm>
              <a:prstGeom prst="hexagon">
                <a:avLst>
                  <a:gd name="adj" fmla="val 23869"/>
                  <a:gd name="vf" fmla="val 115470"/>
                </a:avLst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Georgia" panose="02040502050405020303" pitchFamily="18" charset="0"/>
                </a:endParaRPr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6089605" y="3865419"/>
              <a:ext cx="0" cy="149629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Группа 40"/>
            <p:cNvGrpSpPr/>
            <p:nvPr/>
          </p:nvGrpSpPr>
          <p:grpSpPr>
            <a:xfrm>
              <a:off x="6511636" y="4245826"/>
              <a:ext cx="1052946" cy="1115883"/>
              <a:chOff x="6511636" y="4245826"/>
              <a:chExt cx="1052946" cy="1115883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6511636" y="4245826"/>
                <a:ext cx="0" cy="111588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6511636" y="4245826"/>
                <a:ext cx="105294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Группа 44"/>
            <p:cNvGrpSpPr/>
            <p:nvPr/>
          </p:nvGrpSpPr>
          <p:grpSpPr>
            <a:xfrm>
              <a:off x="4614596" y="4245826"/>
              <a:ext cx="1064702" cy="1115883"/>
              <a:chOff x="4614596" y="4245826"/>
              <a:chExt cx="1064702" cy="1115883"/>
            </a:xfrm>
          </p:grpSpPr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5671838" y="4245826"/>
                <a:ext cx="7460" cy="111588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4614596" y="4245826"/>
                <a:ext cx="106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Группа 41"/>
            <p:cNvGrpSpPr/>
            <p:nvPr/>
          </p:nvGrpSpPr>
          <p:grpSpPr>
            <a:xfrm>
              <a:off x="3355396" y="1603333"/>
              <a:ext cx="1553441" cy="526738"/>
              <a:chOff x="6511636" y="4245826"/>
              <a:chExt cx="1052946" cy="1115883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6511636" y="4245826"/>
                <a:ext cx="0" cy="111588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flipH="1">
                <a:off x="6511636" y="4245826"/>
                <a:ext cx="105294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Группа 45"/>
            <p:cNvGrpSpPr/>
            <p:nvPr/>
          </p:nvGrpSpPr>
          <p:grpSpPr>
            <a:xfrm>
              <a:off x="7260167" y="1603333"/>
              <a:ext cx="1667789" cy="526738"/>
              <a:chOff x="4614596" y="4245826"/>
              <a:chExt cx="1064702" cy="1115883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5671838" y="4245826"/>
                <a:ext cx="7460" cy="111588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4614596" y="4245826"/>
                <a:ext cx="106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Прямоугольник 48"/>
            <p:cNvSpPr/>
            <p:nvPr/>
          </p:nvSpPr>
          <p:spPr>
            <a:xfrm>
              <a:off x="3806160" y="5538549"/>
              <a:ext cx="45668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BE5108"/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единая</a:t>
              </a:r>
              <a:r>
                <a:rPr lang="ru-RU" dirty="0" smtClean="0"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для всего факультета </a:t>
              </a:r>
              <a:r>
                <a:rPr lang="ru-RU" b="1" dirty="0" smtClean="0">
                  <a:solidFill>
                    <a:srgbClr val="BE5108"/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стратегия</a:t>
              </a:r>
              <a:r>
                <a:rPr lang="ru-RU" dirty="0" smtClean="0"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развития направлений подготовки в сочетании с научными исследованиями</a:t>
              </a:r>
              <a:endParaRPr lang="ru-RU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053152" y="3700649"/>
              <a:ext cx="261940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выстраива</a:t>
              </a:r>
              <a:r>
                <a:rPr lang="ru-RU" dirty="0" smtClean="0"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ние</a:t>
              </a:r>
              <a:r>
                <a:rPr lang="ru-RU" dirty="0" smtClean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единой </a:t>
              </a:r>
              <a:r>
                <a:rPr lang="ru-RU" b="1" dirty="0" smtClean="0">
                  <a:solidFill>
                    <a:srgbClr val="0070C0"/>
                  </a:solidFill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образовательной</a:t>
              </a:r>
              <a:r>
                <a:rPr lang="ru-RU" b="1" dirty="0" smtClean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политики на факультете</a:t>
              </a:r>
              <a:endParaRPr lang="ru-RU" dirty="0"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7632687" y="3700648"/>
              <a:ext cx="256716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выстраивание общей </a:t>
              </a:r>
              <a:r>
                <a:rPr lang="ru-RU" b="1" dirty="0">
                  <a:solidFill>
                    <a:srgbClr val="598F34"/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научной</a:t>
              </a:r>
              <a:r>
                <a:rPr lang="ru-RU" b="1" dirty="0">
                  <a:solidFill>
                    <a:srgbClr val="00BE8E"/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smtClean="0"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ru-RU" b="1" dirty="0" smtClean="0"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dirty="0" smtClean="0"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политики </a:t>
              </a:r>
              <a:r>
                <a:rPr lang="ru-RU" dirty="0"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на факультете</a:t>
              </a:r>
            </a:p>
          </p:txBody>
        </p:sp>
        <p:pic>
          <p:nvPicPr>
            <p:cNvPr id="52" name="Picture 2" descr="Руководитель: человек и функция - Мир прогнозов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04" b="99434" l="26450" r="75955">
                          <a14:foregroundMark x1="54031" y1="31542" x2="54031" y2="31542"/>
                          <a14:foregroundMark x1="47808" y1="31966" x2="47808" y2="31966"/>
                          <a14:foregroundMark x1="47383" y1="36209" x2="47383" y2="36209"/>
                          <a14:foregroundMark x1="53041" y1="36209" x2="53041" y2="36209"/>
                          <a14:foregroundMark x1="31825" y1="76238" x2="31825" y2="76238"/>
                          <a14:foregroundMark x1="30835" y1="89958" x2="30835" y2="899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9" t="8511" r="23840" b="13343"/>
            <a:stretch/>
          </p:blipFill>
          <p:spPr bwMode="auto">
            <a:xfrm>
              <a:off x="2432050" y="2896056"/>
              <a:ext cx="424251" cy="64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Руководитель: человек и функция - Мир прогнозов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04" b="99434" l="26450" r="75955">
                          <a14:foregroundMark x1="54031" y1="31542" x2="54031" y2="31542"/>
                          <a14:foregroundMark x1="47808" y1="31966" x2="47808" y2="31966"/>
                          <a14:foregroundMark x1="47383" y1="36209" x2="47383" y2="36209"/>
                          <a14:foregroundMark x1="53041" y1="36209" x2="53041" y2="36209"/>
                          <a14:foregroundMark x1="31825" y1="76238" x2="31825" y2="76238"/>
                          <a14:foregroundMark x1="30835" y1="89958" x2="30835" y2="899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9" t="8511" r="23840" b="13343"/>
            <a:stretch/>
          </p:blipFill>
          <p:spPr bwMode="auto">
            <a:xfrm>
              <a:off x="3135811" y="2896056"/>
              <a:ext cx="424251" cy="64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Руководитель: человек и функция - Мир прогнозов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04" b="99434" l="26450" r="75955">
                          <a14:foregroundMark x1="54031" y1="31542" x2="54031" y2="31542"/>
                          <a14:foregroundMark x1="47808" y1="31966" x2="47808" y2="31966"/>
                          <a14:foregroundMark x1="47383" y1="36209" x2="47383" y2="36209"/>
                          <a14:foregroundMark x1="53041" y1="36209" x2="53041" y2="36209"/>
                          <a14:foregroundMark x1="31825" y1="76238" x2="31825" y2="76238"/>
                          <a14:foregroundMark x1="30835" y1="89958" x2="30835" y2="899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9" t="8511" r="23840" b="13343"/>
            <a:stretch/>
          </p:blipFill>
          <p:spPr bwMode="auto">
            <a:xfrm>
              <a:off x="3839504" y="2896056"/>
              <a:ext cx="424251" cy="64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ÐÐ°ÑÑÐ¸Ð½ÐºÐ¸ Ð¿Ð¾ Ð·Ð°Ð¿ÑÐ¾ÑÑ Ð½Ð°ÑÐ°Ð»ÑÐ½Ð¸Ðº Ð¸ÐºÐ¾Ð½ÐºÐ°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50" t="7739" r="23898" b="17344"/>
            <a:stretch/>
          </p:blipFill>
          <p:spPr bwMode="auto">
            <a:xfrm>
              <a:off x="7913483" y="2896056"/>
              <a:ext cx="461257" cy="64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ÐÐ°ÑÑÐ¸Ð½ÐºÐ¸ Ð¿Ð¾ Ð·Ð°Ð¿ÑÐ¾ÑÑ Ð½Ð°ÑÐ°Ð»ÑÐ½Ð¸Ðº Ð¸ÐºÐ¾Ð½ÐºÐ°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50" t="7739" r="23898" b="17344"/>
            <a:stretch/>
          </p:blipFill>
          <p:spPr bwMode="auto">
            <a:xfrm>
              <a:off x="8649124" y="2896056"/>
              <a:ext cx="461257" cy="64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ÐÐ°ÑÑÐ¸Ð½ÐºÐ¸ Ð¿Ð¾ Ð·Ð°Ð¿ÑÐ¾ÑÑ Ð½Ð°ÑÐ°Ð»ÑÐ½Ð¸Ðº Ð¸ÐºÐ¾Ð½ÐºÐ°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50" t="7739" r="23898" b="17344"/>
            <a:stretch/>
          </p:blipFill>
          <p:spPr bwMode="auto">
            <a:xfrm>
              <a:off x="9382882" y="2896056"/>
              <a:ext cx="461257" cy="64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5144789" y="1066696"/>
              <a:ext cx="1902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latin typeface="Georgia" panose="02040502050405020303" pitchFamily="18" charset="0"/>
                  <a:cs typeface="Arial" panose="020B0604020202020204" pitchFamily="34" charset="0"/>
                </a:rPr>
                <a:t>Декан</a:t>
              </a:r>
              <a:endParaRPr lang="ru-RU" sz="4000" b="1" dirty="0"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8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0" t="12710" r="21063" b="14080"/>
            <a:stretch/>
          </p:blipFill>
          <p:spPr bwMode="auto">
            <a:xfrm>
              <a:off x="5715106" y="1816462"/>
              <a:ext cx="832222" cy="1062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2647266" y="2330642"/>
              <a:ext cx="1504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 smtClean="0">
                  <a:latin typeface="Georgia" panose="02040502050405020303" pitchFamily="18" charset="0"/>
                  <a:cs typeface="Arial" panose="020B0604020202020204" pitchFamily="34" charset="0"/>
                </a:rPr>
                <a:t>РООПы</a:t>
              </a:r>
              <a:endParaRPr lang="ru-RU" sz="2400" b="1" dirty="0"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68639" y="2329747"/>
              <a:ext cx="1737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 smtClean="0">
                  <a:latin typeface="Georgia" panose="02040502050405020303" pitchFamily="18" charset="0"/>
                  <a:cs typeface="Arial" panose="020B0604020202020204" pitchFamily="34" charset="0"/>
                </a:rPr>
                <a:t>Завкафы</a:t>
              </a:r>
              <a:endParaRPr lang="ru-RU" sz="2400" b="1" dirty="0"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287799" y="4636800"/>
              <a:ext cx="2090472" cy="3998"/>
            </a:xfrm>
            <a:prstGeom prst="line">
              <a:avLst/>
            </a:prstGeom>
            <a:ln w="19050">
              <a:solidFill>
                <a:srgbClr val="2E6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30623" y="4358376"/>
              <a:ext cx="21958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Georgia" panose="02040502050405020303" pitchFamily="18" charset="0"/>
                </a:rPr>
                <a:t>Ставки на образование</a:t>
              </a:r>
              <a:endParaRPr lang="ru-RU" sz="1400" dirty="0">
                <a:latin typeface="Georgia" panose="02040502050405020303" pitchFamily="18" charset="0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9806065" y="4636800"/>
              <a:ext cx="2090472" cy="3998"/>
            </a:xfrm>
            <a:prstGeom prst="line">
              <a:avLst/>
            </a:prstGeom>
            <a:ln w="19050">
              <a:solidFill>
                <a:srgbClr val="598F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9989709" y="4358375"/>
              <a:ext cx="21958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Georgia" panose="02040502050405020303" pitchFamily="18" charset="0"/>
                </a:rPr>
                <a:t>Ставки на науку</a:t>
              </a:r>
              <a:endParaRPr lang="ru-RU" sz="1400" dirty="0">
                <a:latin typeface="Georgia" panose="02040502050405020303" pitchFamily="18" charset="0"/>
              </a:endParaRP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>
              <a:off x="10459647" y="3570941"/>
              <a:ext cx="106470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>
              <a:off x="668185" y="3570941"/>
              <a:ext cx="105294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68185" y="822960"/>
              <a:ext cx="0" cy="274798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11524349" y="822959"/>
              <a:ext cx="0" cy="274798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668185" y="822959"/>
              <a:ext cx="10856164" cy="12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/>
          <p:cNvSpPr/>
          <p:nvPr/>
        </p:nvSpPr>
        <p:spPr>
          <a:xfrm>
            <a:off x="4935317" y="3106271"/>
            <a:ext cx="2303683" cy="648312"/>
          </a:xfrm>
          <a:custGeom>
            <a:avLst/>
            <a:gdLst>
              <a:gd name="connsiteX0" fmla="*/ 0 w 1698316"/>
              <a:gd name="connsiteY0" fmla="*/ 0 h 648312"/>
              <a:gd name="connsiteX1" fmla="*/ 1698316 w 1698316"/>
              <a:gd name="connsiteY1" fmla="*/ 0 h 648312"/>
              <a:gd name="connsiteX2" fmla="*/ 1698316 w 1698316"/>
              <a:gd name="connsiteY2" fmla="*/ 648312 h 648312"/>
              <a:gd name="connsiteX3" fmla="*/ 0 w 1698316"/>
              <a:gd name="connsiteY3" fmla="*/ 648312 h 648312"/>
              <a:gd name="connsiteX4" fmla="*/ 0 w 1698316"/>
              <a:gd name="connsiteY4" fmla="*/ 0 h 648312"/>
              <a:gd name="connsiteX0" fmla="*/ 0 w 2007350"/>
              <a:gd name="connsiteY0" fmla="*/ 0 h 648312"/>
              <a:gd name="connsiteX1" fmla="*/ 2007350 w 2007350"/>
              <a:gd name="connsiteY1" fmla="*/ 0 h 648312"/>
              <a:gd name="connsiteX2" fmla="*/ 1698316 w 2007350"/>
              <a:gd name="connsiteY2" fmla="*/ 648312 h 648312"/>
              <a:gd name="connsiteX3" fmla="*/ 0 w 2007350"/>
              <a:gd name="connsiteY3" fmla="*/ 648312 h 648312"/>
              <a:gd name="connsiteX4" fmla="*/ 0 w 2007350"/>
              <a:gd name="connsiteY4" fmla="*/ 0 h 648312"/>
              <a:gd name="connsiteX0" fmla="*/ 0 w 2303683"/>
              <a:gd name="connsiteY0" fmla="*/ 4234 h 648312"/>
              <a:gd name="connsiteX1" fmla="*/ 2303683 w 2303683"/>
              <a:gd name="connsiteY1" fmla="*/ 0 h 648312"/>
              <a:gd name="connsiteX2" fmla="*/ 1994649 w 2303683"/>
              <a:gd name="connsiteY2" fmla="*/ 648312 h 648312"/>
              <a:gd name="connsiteX3" fmla="*/ 296333 w 2303683"/>
              <a:gd name="connsiteY3" fmla="*/ 648312 h 648312"/>
              <a:gd name="connsiteX4" fmla="*/ 0 w 2303683"/>
              <a:gd name="connsiteY4" fmla="*/ 4234 h 6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3683" h="648312">
                <a:moveTo>
                  <a:pt x="0" y="4234"/>
                </a:moveTo>
                <a:lnTo>
                  <a:pt x="2303683" y="0"/>
                </a:lnTo>
                <a:lnTo>
                  <a:pt x="1994649" y="648312"/>
                </a:lnTo>
                <a:lnTo>
                  <a:pt x="296333" y="648312"/>
                </a:lnTo>
                <a:lnTo>
                  <a:pt x="0" y="4234"/>
                </a:lnTo>
                <a:close/>
              </a:path>
            </a:pathLst>
          </a:cu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11233" y="3187700"/>
            <a:ext cx="169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Деканат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185" y="105958"/>
            <a:ext cx="1069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сборка </a:t>
            </a:r>
            <a:r>
              <a:rPr lang="ru-RU" b="1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функционального</a:t>
            </a: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места ППС и НПР, определение </a:t>
            </a:r>
            <a:r>
              <a:rPr lang="ru-RU" b="1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научной составляющей </a:t>
            </a: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ООП, корректировка ООП в </a:t>
            </a:r>
            <a:r>
              <a:rPr lang="ru-RU" dirty="0" smtClean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соответствии </a:t>
            </a: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b="1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мировыми трендами</a:t>
            </a:r>
          </a:p>
        </p:txBody>
      </p:sp>
    </p:spTree>
    <p:extLst>
      <p:ext uri="{BB962C8B-B14F-4D97-AF65-F5344CB8AC3E}">
        <p14:creationId xmlns:p14="http://schemas.microsoft.com/office/powerpoint/2010/main" val="12734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8"/>
          <a:stretch/>
        </p:blipFill>
        <p:spPr>
          <a:xfrm>
            <a:off x="1066232" y="114288"/>
            <a:ext cx="9333362" cy="6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трелка вниз 43"/>
          <p:cNvSpPr/>
          <p:nvPr/>
        </p:nvSpPr>
        <p:spPr>
          <a:xfrm>
            <a:off x="9199276" y="6064625"/>
            <a:ext cx="349623" cy="41685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8063000" y="6396020"/>
            <a:ext cx="264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качество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7078" y="1143313"/>
            <a:ext cx="5781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До Положения</a:t>
            </a:r>
            <a:r>
              <a:rPr lang="en-US" sz="2800" b="1" dirty="0" smtClean="0"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latin typeface="Georgia" panose="02040502050405020303" pitchFamily="18" charset="0"/>
              </a:rPr>
              <a:t>о РООП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20000" y="42202"/>
            <a:ext cx="4935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После введения Положения</a:t>
            </a:r>
            <a:r>
              <a:rPr lang="en-US" sz="2400" b="1" dirty="0" smtClean="0"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latin typeface="Georgia" panose="02040502050405020303" pitchFamily="18" charset="0"/>
              </a:rPr>
            </a:br>
            <a:r>
              <a:rPr lang="ru-RU" sz="2400" b="1" dirty="0" smtClean="0">
                <a:latin typeface="Georgia" panose="02040502050405020303" pitchFamily="18" charset="0"/>
              </a:rPr>
              <a:t>о РООП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748834" y="0"/>
            <a:ext cx="47067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455" t="6450" r="14523" b="17239"/>
          <a:stretch/>
        </p:blipFill>
        <p:spPr>
          <a:xfrm>
            <a:off x="216640" y="2197331"/>
            <a:ext cx="6017849" cy="35849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6581" r="26213"/>
          <a:stretch/>
        </p:blipFill>
        <p:spPr>
          <a:xfrm>
            <a:off x="7249453" y="922441"/>
            <a:ext cx="4276163" cy="50929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45541" y="4531659"/>
            <a:ext cx="37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496530">
            <a:off x="4858172" y="3526452"/>
            <a:ext cx="346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?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5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60030" y="162142"/>
            <a:ext cx="5431970" cy="171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РООП – </a:t>
            </a:r>
            <a:r>
              <a:rPr lang="ru-RU" sz="2600" b="1" dirty="0" smtClean="0">
                <a:solidFill>
                  <a:srgbClr val="4DAEF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ведущая фигура </a:t>
            </a:r>
            <a:r>
              <a:rPr lang="ru-RU" sz="2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реализации </a:t>
            </a:r>
            <a:r>
              <a:rPr lang="ru-RU" sz="2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ООП</a:t>
            </a:r>
            <a:r>
              <a:rPr lang="ru-RU" sz="2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 него есть для этого все ресурсы и полномочия)</a:t>
            </a:r>
            <a:endParaRPr lang="ru-RU" sz="2400" i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35" y="162142"/>
            <a:ext cx="5854463" cy="1804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 РООП </a:t>
            </a:r>
            <a:r>
              <a:rPr lang="ru-RU" sz="2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имеет полномочий для реализации своей </a:t>
            </a:r>
            <a:r>
              <a:rPr lang="ru-RU" sz="2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миссии – </a:t>
            </a:r>
            <a:r>
              <a:rPr lang="ru-RU" sz="2600" b="1" dirty="0" smtClean="0">
                <a:solidFill>
                  <a:srgbClr val="4DAEF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создания </a:t>
            </a:r>
            <a:r>
              <a:rPr lang="ru-RU" sz="2600" b="1" dirty="0">
                <a:solidFill>
                  <a:srgbClr val="4DAEF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 действующей </a:t>
            </a:r>
            <a:r>
              <a:rPr lang="ru-RU" sz="2600" b="1" dirty="0" smtClean="0">
                <a:solidFill>
                  <a:srgbClr val="4DAEF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ООП</a:t>
            </a:r>
            <a:endParaRPr lang="ru-RU" sz="2600" b="1" dirty="0">
              <a:solidFill>
                <a:srgbClr val="4DAEFF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18654" r="30374" b="17893"/>
          <a:stretch/>
        </p:blipFill>
        <p:spPr>
          <a:xfrm>
            <a:off x="6584432" y="2311903"/>
            <a:ext cx="5335523" cy="4074809"/>
          </a:xfrm>
          <a:prstGeom prst="rect">
            <a:avLst/>
          </a:prstGeom>
        </p:spPr>
      </p:pic>
      <p:grpSp>
        <p:nvGrpSpPr>
          <p:cNvPr id="8" name="Gruppieren 1"/>
          <p:cNvGrpSpPr/>
          <p:nvPr/>
        </p:nvGrpSpPr>
        <p:grpSpPr>
          <a:xfrm>
            <a:off x="251732" y="2523980"/>
            <a:ext cx="5038724" cy="3942796"/>
            <a:chOff x="4471512" y="1296628"/>
            <a:chExt cx="5588664" cy="4419582"/>
          </a:xfrm>
          <a:effectLst>
            <a:outerShdw blurRad="215900" dir="18900000" sy="23000" kx="-1200000" algn="bl" rotWithShape="0">
              <a:prstClr val="black">
                <a:alpha val="19000"/>
              </a:prstClr>
            </a:outerShdw>
          </a:effectLst>
        </p:grpSpPr>
        <p:sp>
          <p:nvSpPr>
            <p:cNvPr id="9" name="_color1"/>
            <p:cNvSpPr>
              <a:spLocks/>
            </p:cNvSpPr>
            <p:nvPr/>
          </p:nvSpPr>
          <p:spPr bwMode="gray">
            <a:xfrm rot="6084159">
              <a:off x="7866466" y="2741767"/>
              <a:ext cx="2497137" cy="1890282"/>
            </a:xfrm>
            <a:custGeom>
              <a:avLst/>
              <a:gdLst/>
              <a:ahLst/>
              <a:cxnLst>
                <a:cxn ang="0">
                  <a:pos x="447" y="448"/>
                </a:cxn>
                <a:cxn ang="0">
                  <a:pos x="891" y="448"/>
                </a:cxn>
                <a:cxn ang="0">
                  <a:pos x="891" y="448"/>
                </a:cxn>
                <a:cxn ang="0">
                  <a:pos x="893" y="448"/>
                </a:cxn>
                <a:cxn ang="0">
                  <a:pos x="975" y="366"/>
                </a:cxn>
                <a:cxn ang="0">
                  <a:pos x="951" y="308"/>
                </a:cxn>
                <a:cxn ang="0">
                  <a:pos x="920" y="201"/>
                </a:cxn>
                <a:cxn ang="0">
                  <a:pos x="1121" y="0"/>
                </a:cxn>
                <a:cxn ang="0">
                  <a:pos x="1323" y="201"/>
                </a:cxn>
                <a:cxn ang="0">
                  <a:pos x="1289" y="312"/>
                </a:cxn>
                <a:cxn ang="0">
                  <a:pos x="1270" y="366"/>
                </a:cxn>
                <a:cxn ang="0">
                  <a:pos x="1335" y="446"/>
                </a:cxn>
                <a:cxn ang="0">
                  <a:pos x="1352" y="448"/>
                </a:cxn>
                <a:cxn ang="0">
                  <a:pos x="1798" y="448"/>
                </a:cxn>
                <a:cxn ang="0">
                  <a:pos x="1798" y="894"/>
                </a:cxn>
                <a:cxn ang="0">
                  <a:pos x="1798" y="894"/>
                </a:cxn>
                <a:cxn ang="0">
                  <a:pos x="1798" y="895"/>
                </a:cxn>
                <a:cxn ang="0">
                  <a:pos x="1799" y="908"/>
                </a:cxn>
                <a:cxn ang="0">
                  <a:pos x="1880" y="977"/>
                </a:cxn>
                <a:cxn ang="0">
                  <a:pos x="1938" y="953"/>
                </a:cxn>
                <a:cxn ang="0">
                  <a:pos x="2044" y="923"/>
                </a:cxn>
                <a:cxn ang="0">
                  <a:pos x="2245" y="1124"/>
                </a:cxn>
                <a:cxn ang="0">
                  <a:pos x="2044" y="1325"/>
                </a:cxn>
                <a:cxn ang="0">
                  <a:pos x="1933" y="1292"/>
                </a:cxn>
                <a:cxn ang="0">
                  <a:pos x="1880" y="1272"/>
                </a:cxn>
                <a:cxn ang="0">
                  <a:pos x="1799" y="1338"/>
                </a:cxn>
                <a:cxn ang="0">
                  <a:pos x="1799" y="1341"/>
                </a:cxn>
                <a:cxn ang="0">
                  <a:pos x="1798" y="1354"/>
                </a:cxn>
                <a:cxn ang="0">
                  <a:pos x="1798" y="1800"/>
                </a:cxn>
                <a:cxn ang="0">
                  <a:pos x="1352" y="1800"/>
                </a:cxn>
                <a:cxn ang="0">
                  <a:pos x="1335" y="1799"/>
                </a:cxn>
                <a:cxn ang="0">
                  <a:pos x="1270" y="1718"/>
                </a:cxn>
                <a:cxn ang="0">
                  <a:pos x="1290" y="1665"/>
                </a:cxn>
                <a:cxn ang="0">
                  <a:pos x="1323" y="1554"/>
                </a:cxn>
                <a:cxn ang="0">
                  <a:pos x="1122" y="1352"/>
                </a:cxn>
                <a:cxn ang="0">
                  <a:pos x="920" y="1554"/>
                </a:cxn>
                <a:cxn ang="0">
                  <a:pos x="951" y="1660"/>
                </a:cxn>
                <a:cxn ang="0">
                  <a:pos x="975" y="1718"/>
                </a:cxn>
                <a:cxn ang="0">
                  <a:pos x="893" y="1800"/>
                </a:cxn>
                <a:cxn ang="0">
                  <a:pos x="891" y="1800"/>
                </a:cxn>
                <a:cxn ang="0">
                  <a:pos x="891" y="1800"/>
                </a:cxn>
                <a:cxn ang="0">
                  <a:pos x="447" y="1800"/>
                </a:cxn>
                <a:cxn ang="0">
                  <a:pos x="447" y="1354"/>
                </a:cxn>
                <a:cxn ang="0">
                  <a:pos x="447" y="1354"/>
                </a:cxn>
                <a:cxn ang="0">
                  <a:pos x="447" y="1353"/>
                </a:cxn>
                <a:cxn ang="0">
                  <a:pos x="365" y="1271"/>
                </a:cxn>
                <a:cxn ang="0">
                  <a:pos x="307" y="1295"/>
                </a:cxn>
                <a:cxn ang="0">
                  <a:pos x="201" y="1325"/>
                </a:cxn>
                <a:cxn ang="0">
                  <a:pos x="0" y="1124"/>
                </a:cxn>
                <a:cxn ang="0">
                  <a:pos x="201" y="923"/>
                </a:cxn>
                <a:cxn ang="0">
                  <a:pos x="312" y="956"/>
                </a:cxn>
                <a:cxn ang="0">
                  <a:pos x="365" y="976"/>
                </a:cxn>
                <a:cxn ang="0">
                  <a:pos x="446" y="910"/>
                </a:cxn>
                <a:cxn ang="0">
                  <a:pos x="447" y="894"/>
                </a:cxn>
                <a:cxn ang="0">
                  <a:pos x="447" y="448"/>
                </a:cxn>
              </a:cxnLst>
              <a:rect l="0" t="0" r="r" b="b"/>
              <a:pathLst>
                <a:path w="2245" h="1800">
                  <a:moveTo>
                    <a:pt x="447" y="448"/>
                  </a:moveTo>
                  <a:cubicBezTo>
                    <a:pt x="891" y="448"/>
                    <a:pt x="891" y="448"/>
                    <a:pt x="891" y="448"/>
                  </a:cubicBezTo>
                  <a:cubicBezTo>
                    <a:pt x="891" y="448"/>
                    <a:pt x="891" y="448"/>
                    <a:pt x="891" y="448"/>
                  </a:cubicBezTo>
                  <a:cubicBezTo>
                    <a:pt x="892" y="448"/>
                    <a:pt x="892" y="448"/>
                    <a:pt x="893" y="448"/>
                  </a:cubicBezTo>
                  <a:cubicBezTo>
                    <a:pt x="938" y="448"/>
                    <a:pt x="975" y="411"/>
                    <a:pt x="975" y="366"/>
                  </a:cubicBezTo>
                  <a:cubicBezTo>
                    <a:pt x="975" y="343"/>
                    <a:pt x="965" y="322"/>
                    <a:pt x="951" y="308"/>
                  </a:cubicBezTo>
                  <a:cubicBezTo>
                    <a:pt x="931" y="277"/>
                    <a:pt x="920" y="240"/>
                    <a:pt x="920" y="201"/>
                  </a:cubicBezTo>
                  <a:cubicBezTo>
                    <a:pt x="920" y="90"/>
                    <a:pt x="1010" y="0"/>
                    <a:pt x="1121" y="0"/>
                  </a:cubicBezTo>
                  <a:cubicBezTo>
                    <a:pt x="1233" y="0"/>
                    <a:pt x="1323" y="90"/>
                    <a:pt x="1323" y="201"/>
                  </a:cubicBezTo>
                  <a:cubicBezTo>
                    <a:pt x="1323" y="242"/>
                    <a:pt x="1311" y="280"/>
                    <a:pt x="1289" y="312"/>
                  </a:cubicBezTo>
                  <a:cubicBezTo>
                    <a:pt x="1277" y="326"/>
                    <a:pt x="1270" y="345"/>
                    <a:pt x="1270" y="366"/>
                  </a:cubicBezTo>
                  <a:cubicBezTo>
                    <a:pt x="1270" y="405"/>
                    <a:pt x="1298" y="439"/>
                    <a:pt x="1335" y="446"/>
                  </a:cubicBezTo>
                  <a:cubicBezTo>
                    <a:pt x="1341" y="447"/>
                    <a:pt x="1346" y="448"/>
                    <a:pt x="1352" y="448"/>
                  </a:cubicBezTo>
                  <a:cubicBezTo>
                    <a:pt x="1798" y="448"/>
                    <a:pt x="1798" y="448"/>
                    <a:pt x="1798" y="448"/>
                  </a:cubicBezTo>
                  <a:cubicBezTo>
                    <a:pt x="1798" y="894"/>
                    <a:pt x="1798" y="894"/>
                    <a:pt x="1798" y="894"/>
                  </a:cubicBezTo>
                  <a:cubicBezTo>
                    <a:pt x="1798" y="894"/>
                    <a:pt x="1798" y="894"/>
                    <a:pt x="1798" y="894"/>
                  </a:cubicBezTo>
                  <a:cubicBezTo>
                    <a:pt x="1798" y="894"/>
                    <a:pt x="1798" y="895"/>
                    <a:pt x="1798" y="895"/>
                  </a:cubicBezTo>
                  <a:cubicBezTo>
                    <a:pt x="1798" y="900"/>
                    <a:pt x="1798" y="904"/>
                    <a:pt x="1799" y="908"/>
                  </a:cubicBezTo>
                  <a:cubicBezTo>
                    <a:pt x="1805" y="947"/>
                    <a:pt x="1839" y="977"/>
                    <a:pt x="1880" y="977"/>
                  </a:cubicBezTo>
                  <a:cubicBezTo>
                    <a:pt x="1902" y="977"/>
                    <a:pt x="1923" y="968"/>
                    <a:pt x="1938" y="953"/>
                  </a:cubicBezTo>
                  <a:cubicBezTo>
                    <a:pt x="1969" y="934"/>
                    <a:pt x="2005" y="923"/>
                    <a:pt x="2044" y="923"/>
                  </a:cubicBezTo>
                  <a:cubicBezTo>
                    <a:pt x="2155" y="923"/>
                    <a:pt x="2245" y="1013"/>
                    <a:pt x="2245" y="1124"/>
                  </a:cubicBezTo>
                  <a:cubicBezTo>
                    <a:pt x="2245" y="1235"/>
                    <a:pt x="2155" y="1325"/>
                    <a:pt x="2044" y="1325"/>
                  </a:cubicBezTo>
                  <a:cubicBezTo>
                    <a:pt x="2003" y="1325"/>
                    <a:pt x="1965" y="1313"/>
                    <a:pt x="1933" y="1292"/>
                  </a:cubicBezTo>
                  <a:cubicBezTo>
                    <a:pt x="1919" y="1280"/>
                    <a:pt x="1900" y="1272"/>
                    <a:pt x="1880" y="1272"/>
                  </a:cubicBezTo>
                  <a:cubicBezTo>
                    <a:pt x="1840" y="1272"/>
                    <a:pt x="1807" y="1300"/>
                    <a:pt x="1799" y="1338"/>
                  </a:cubicBezTo>
                  <a:cubicBezTo>
                    <a:pt x="1799" y="1339"/>
                    <a:pt x="1799" y="1340"/>
                    <a:pt x="1799" y="1341"/>
                  </a:cubicBezTo>
                  <a:cubicBezTo>
                    <a:pt x="1798" y="1345"/>
                    <a:pt x="1798" y="1350"/>
                    <a:pt x="1798" y="1354"/>
                  </a:cubicBezTo>
                  <a:cubicBezTo>
                    <a:pt x="1798" y="1800"/>
                    <a:pt x="1798" y="1800"/>
                    <a:pt x="1798" y="1800"/>
                  </a:cubicBezTo>
                  <a:cubicBezTo>
                    <a:pt x="1352" y="1800"/>
                    <a:pt x="1352" y="1800"/>
                    <a:pt x="1352" y="1800"/>
                  </a:cubicBezTo>
                  <a:cubicBezTo>
                    <a:pt x="1346" y="1800"/>
                    <a:pt x="1341" y="1800"/>
                    <a:pt x="1335" y="1799"/>
                  </a:cubicBezTo>
                  <a:cubicBezTo>
                    <a:pt x="1298" y="1791"/>
                    <a:pt x="1270" y="1758"/>
                    <a:pt x="1270" y="1718"/>
                  </a:cubicBezTo>
                  <a:cubicBezTo>
                    <a:pt x="1270" y="1698"/>
                    <a:pt x="1277" y="1679"/>
                    <a:pt x="1290" y="1665"/>
                  </a:cubicBezTo>
                  <a:cubicBezTo>
                    <a:pt x="1311" y="1633"/>
                    <a:pt x="1323" y="1595"/>
                    <a:pt x="1323" y="1554"/>
                  </a:cubicBezTo>
                  <a:cubicBezTo>
                    <a:pt x="1323" y="1443"/>
                    <a:pt x="1233" y="1352"/>
                    <a:pt x="1122" y="1352"/>
                  </a:cubicBezTo>
                  <a:cubicBezTo>
                    <a:pt x="1010" y="1352"/>
                    <a:pt x="920" y="1443"/>
                    <a:pt x="920" y="1554"/>
                  </a:cubicBezTo>
                  <a:cubicBezTo>
                    <a:pt x="920" y="1593"/>
                    <a:pt x="931" y="1629"/>
                    <a:pt x="951" y="1660"/>
                  </a:cubicBezTo>
                  <a:cubicBezTo>
                    <a:pt x="965" y="1675"/>
                    <a:pt x="975" y="1695"/>
                    <a:pt x="975" y="1718"/>
                  </a:cubicBezTo>
                  <a:cubicBezTo>
                    <a:pt x="975" y="1763"/>
                    <a:pt x="938" y="1800"/>
                    <a:pt x="893" y="1800"/>
                  </a:cubicBezTo>
                  <a:cubicBezTo>
                    <a:pt x="892" y="1800"/>
                    <a:pt x="892" y="1800"/>
                    <a:pt x="891" y="1800"/>
                  </a:cubicBezTo>
                  <a:cubicBezTo>
                    <a:pt x="891" y="1800"/>
                    <a:pt x="891" y="1800"/>
                    <a:pt x="891" y="1800"/>
                  </a:cubicBezTo>
                  <a:cubicBezTo>
                    <a:pt x="447" y="1800"/>
                    <a:pt x="447" y="1800"/>
                    <a:pt x="447" y="1800"/>
                  </a:cubicBezTo>
                  <a:cubicBezTo>
                    <a:pt x="447" y="1354"/>
                    <a:pt x="447" y="1354"/>
                    <a:pt x="447" y="1354"/>
                  </a:cubicBezTo>
                  <a:cubicBezTo>
                    <a:pt x="447" y="1354"/>
                    <a:pt x="447" y="1354"/>
                    <a:pt x="447" y="1354"/>
                  </a:cubicBezTo>
                  <a:cubicBezTo>
                    <a:pt x="447" y="1354"/>
                    <a:pt x="447" y="1353"/>
                    <a:pt x="447" y="1353"/>
                  </a:cubicBezTo>
                  <a:cubicBezTo>
                    <a:pt x="447" y="1308"/>
                    <a:pt x="411" y="1271"/>
                    <a:pt x="365" y="1271"/>
                  </a:cubicBezTo>
                  <a:cubicBezTo>
                    <a:pt x="343" y="1271"/>
                    <a:pt x="322" y="1280"/>
                    <a:pt x="307" y="1295"/>
                  </a:cubicBezTo>
                  <a:cubicBezTo>
                    <a:pt x="276" y="1314"/>
                    <a:pt x="240" y="1325"/>
                    <a:pt x="201" y="1325"/>
                  </a:cubicBezTo>
                  <a:cubicBezTo>
                    <a:pt x="90" y="1325"/>
                    <a:pt x="0" y="1235"/>
                    <a:pt x="0" y="1124"/>
                  </a:cubicBezTo>
                  <a:cubicBezTo>
                    <a:pt x="0" y="1013"/>
                    <a:pt x="90" y="923"/>
                    <a:pt x="201" y="923"/>
                  </a:cubicBezTo>
                  <a:cubicBezTo>
                    <a:pt x="242" y="923"/>
                    <a:pt x="280" y="935"/>
                    <a:pt x="312" y="956"/>
                  </a:cubicBezTo>
                  <a:cubicBezTo>
                    <a:pt x="326" y="968"/>
                    <a:pt x="345" y="976"/>
                    <a:pt x="365" y="976"/>
                  </a:cubicBezTo>
                  <a:cubicBezTo>
                    <a:pt x="405" y="976"/>
                    <a:pt x="438" y="948"/>
                    <a:pt x="446" y="910"/>
                  </a:cubicBezTo>
                  <a:cubicBezTo>
                    <a:pt x="447" y="905"/>
                    <a:pt x="447" y="899"/>
                    <a:pt x="447" y="894"/>
                  </a:cubicBezTo>
                  <a:lnTo>
                    <a:pt x="447" y="448"/>
                  </a:lnTo>
                  <a:close/>
                </a:path>
              </a:pathLst>
            </a:custGeom>
            <a:solidFill>
              <a:srgbClr val="2F3565"/>
            </a:solidFill>
            <a:ln w="12700">
              <a:noFill/>
              <a:miter lim="800000"/>
              <a:headEnd/>
              <a:tailEnd/>
            </a:ln>
            <a:effectLst>
              <a:outerShdw blurRad="127000" dist="63500" dir="2700000" algn="ctr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19050" prstMaterial="matte">
              <a:bevelT w="63500" h="25400" prst="artDeco"/>
              <a:contourClr>
                <a:srgbClr val="FFFFFF"/>
              </a:contourClr>
            </a:sp3d>
          </p:spPr>
          <p:txBody>
            <a:bodyPr lIns="0" tIns="18000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2400" b="1" dirty="0" smtClean="0">
                  <a:solidFill>
                    <a:srgbClr val="FFFFFF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Georgia" panose="02040502050405020303" pitchFamily="18" charset="0"/>
                  <a:cs typeface="Arial" panose="020B0604020202020204" pitchFamily="34" charset="0"/>
                </a:rPr>
                <a:t>РООП</a:t>
              </a:r>
              <a:endParaRPr lang="de-DE" sz="2400" b="1" dirty="0"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_color1"/>
            <p:cNvSpPr>
              <a:spLocks/>
            </p:cNvSpPr>
            <p:nvPr/>
          </p:nvSpPr>
          <p:spPr bwMode="gray">
            <a:xfrm rot="18900000">
              <a:off x="5817251" y="1296628"/>
              <a:ext cx="1460702" cy="1940647"/>
            </a:xfrm>
            <a:custGeom>
              <a:avLst/>
              <a:gdLst/>
              <a:ahLst/>
              <a:cxnLst>
                <a:cxn ang="0">
                  <a:pos x="0" y="1798"/>
                </a:cxn>
                <a:cxn ang="0">
                  <a:pos x="446" y="1798"/>
                </a:cxn>
                <a:cxn ang="0">
                  <a:pos x="446" y="1798"/>
                </a:cxn>
                <a:cxn ang="0">
                  <a:pos x="448" y="1798"/>
                </a:cxn>
                <a:cxn ang="0">
                  <a:pos x="530" y="1716"/>
                </a:cxn>
                <a:cxn ang="0">
                  <a:pos x="506" y="1658"/>
                </a:cxn>
                <a:cxn ang="0">
                  <a:pos x="475" y="1551"/>
                </a:cxn>
                <a:cxn ang="0">
                  <a:pos x="676" y="1350"/>
                </a:cxn>
                <a:cxn ang="0">
                  <a:pos x="878" y="1551"/>
                </a:cxn>
                <a:cxn ang="0">
                  <a:pos x="844" y="1662"/>
                </a:cxn>
                <a:cxn ang="0">
                  <a:pos x="825" y="1716"/>
                </a:cxn>
                <a:cxn ang="0">
                  <a:pos x="890" y="1796"/>
                </a:cxn>
                <a:cxn ang="0">
                  <a:pos x="907" y="1798"/>
                </a:cxn>
                <a:cxn ang="0">
                  <a:pos x="1353" y="1798"/>
                </a:cxn>
                <a:cxn ang="0">
                  <a:pos x="1353" y="1354"/>
                </a:cxn>
                <a:cxn ang="0">
                  <a:pos x="1353" y="1354"/>
                </a:cxn>
                <a:cxn ang="0">
                  <a:pos x="1353" y="1352"/>
                </a:cxn>
                <a:cxn ang="0">
                  <a:pos x="1271" y="1270"/>
                </a:cxn>
                <a:cxn ang="0">
                  <a:pos x="1213" y="1294"/>
                </a:cxn>
                <a:cxn ang="0">
                  <a:pos x="1106" y="1325"/>
                </a:cxn>
                <a:cxn ang="0">
                  <a:pos x="905" y="1123"/>
                </a:cxn>
                <a:cxn ang="0">
                  <a:pos x="1106" y="922"/>
                </a:cxn>
                <a:cxn ang="0">
                  <a:pos x="1217" y="955"/>
                </a:cxn>
                <a:cxn ang="0">
                  <a:pos x="1271" y="975"/>
                </a:cxn>
                <a:cxn ang="0">
                  <a:pos x="1351" y="910"/>
                </a:cxn>
                <a:cxn ang="0">
                  <a:pos x="1353" y="893"/>
                </a:cxn>
                <a:cxn ang="0">
                  <a:pos x="1353" y="447"/>
                </a:cxn>
                <a:cxn ang="0">
                  <a:pos x="907" y="447"/>
                </a:cxn>
                <a:cxn ang="0">
                  <a:pos x="893" y="446"/>
                </a:cxn>
                <a:cxn ang="0">
                  <a:pos x="890" y="446"/>
                </a:cxn>
                <a:cxn ang="0">
                  <a:pos x="825" y="365"/>
                </a:cxn>
                <a:cxn ang="0">
                  <a:pos x="844" y="312"/>
                </a:cxn>
                <a:cxn ang="0">
                  <a:pos x="878" y="201"/>
                </a:cxn>
                <a:cxn ang="0">
                  <a:pos x="676" y="0"/>
                </a:cxn>
                <a:cxn ang="0">
                  <a:pos x="475" y="201"/>
                </a:cxn>
                <a:cxn ang="0">
                  <a:pos x="506" y="307"/>
                </a:cxn>
                <a:cxn ang="0">
                  <a:pos x="530" y="365"/>
                </a:cxn>
                <a:cxn ang="0">
                  <a:pos x="461" y="446"/>
                </a:cxn>
                <a:cxn ang="0">
                  <a:pos x="448" y="447"/>
                </a:cxn>
                <a:cxn ang="0">
                  <a:pos x="446" y="447"/>
                </a:cxn>
                <a:cxn ang="0">
                  <a:pos x="446" y="447"/>
                </a:cxn>
                <a:cxn ang="0">
                  <a:pos x="0" y="447"/>
                </a:cxn>
                <a:cxn ang="0">
                  <a:pos x="0" y="891"/>
                </a:cxn>
                <a:cxn ang="0">
                  <a:pos x="0" y="891"/>
                </a:cxn>
                <a:cxn ang="0">
                  <a:pos x="0" y="892"/>
                </a:cxn>
                <a:cxn ang="0">
                  <a:pos x="82" y="975"/>
                </a:cxn>
                <a:cxn ang="0">
                  <a:pos x="140" y="950"/>
                </a:cxn>
                <a:cxn ang="0">
                  <a:pos x="247" y="920"/>
                </a:cxn>
                <a:cxn ang="0">
                  <a:pos x="448" y="1121"/>
                </a:cxn>
                <a:cxn ang="0">
                  <a:pos x="247" y="1323"/>
                </a:cxn>
                <a:cxn ang="0">
                  <a:pos x="136" y="1289"/>
                </a:cxn>
                <a:cxn ang="0">
                  <a:pos x="82" y="1269"/>
                </a:cxn>
                <a:cxn ang="0">
                  <a:pos x="2" y="1335"/>
                </a:cxn>
                <a:cxn ang="0">
                  <a:pos x="0" y="1352"/>
                </a:cxn>
                <a:cxn ang="0">
                  <a:pos x="0" y="1798"/>
                </a:cxn>
              </a:cxnLst>
              <a:rect l="0" t="0" r="r" b="b"/>
              <a:pathLst>
                <a:path w="1353" h="1798">
                  <a:moveTo>
                    <a:pt x="0" y="1798"/>
                  </a:moveTo>
                  <a:cubicBezTo>
                    <a:pt x="446" y="1798"/>
                    <a:pt x="446" y="1798"/>
                    <a:pt x="446" y="1798"/>
                  </a:cubicBezTo>
                  <a:cubicBezTo>
                    <a:pt x="446" y="1798"/>
                    <a:pt x="446" y="1798"/>
                    <a:pt x="446" y="1798"/>
                  </a:cubicBezTo>
                  <a:cubicBezTo>
                    <a:pt x="447" y="1798"/>
                    <a:pt x="447" y="1798"/>
                    <a:pt x="448" y="1798"/>
                  </a:cubicBezTo>
                  <a:cubicBezTo>
                    <a:pt x="493" y="1798"/>
                    <a:pt x="530" y="1761"/>
                    <a:pt x="530" y="1716"/>
                  </a:cubicBezTo>
                  <a:cubicBezTo>
                    <a:pt x="530" y="1693"/>
                    <a:pt x="520" y="1672"/>
                    <a:pt x="506" y="1658"/>
                  </a:cubicBezTo>
                  <a:cubicBezTo>
                    <a:pt x="486" y="1627"/>
                    <a:pt x="475" y="1590"/>
                    <a:pt x="475" y="1551"/>
                  </a:cubicBezTo>
                  <a:cubicBezTo>
                    <a:pt x="475" y="1440"/>
                    <a:pt x="565" y="1350"/>
                    <a:pt x="676" y="1350"/>
                  </a:cubicBezTo>
                  <a:cubicBezTo>
                    <a:pt x="788" y="1350"/>
                    <a:pt x="878" y="1440"/>
                    <a:pt x="878" y="1551"/>
                  </a:cubicBezTo>
                  <a:cubicBezTo>
                    <a:pt x="878" y="1592"/>
                    <a:pt x="866" y="1630"/>
                    <a:pt x="844" y="1662"/>
                  </a:cubicBezTo>
                  <a:cubicBezTo>
                    <a:pt x="832" y="1676"/>
                    <a:pt x="825" y="1695"/>
                    <a:pt x="825" y="1716"/>
                  </a:cubicBezTo>
                  <a:cubicBezTo>
                    <a:pt x="825" y="1755"/>
                    <a:pt x="853" y="1789"/>
                    <a:pt x="890" y="1796"/>
                  </a:cubicBezTo>
                  <a:cubicBezTo>
                    <a:pt x="896" y="1797"/>
                    <a:pt x="901" y="1798"/>
                    <a:pt x="907" y="1798"/>
                  </a:cubicBezTo>
                  <a:cubicBezTo>
                    <a:pt x="1353" y="1798"/>
                    <a:pt x="1353" y="1798"/>
                    <a:pt x="1353" y="1798"/>
                  </a:cubicBezTo>
                  <a:cubicBezTo>
                    <a:pt x="1353" y="1354"/>
                    <a:pt x="1353" y="1354"/>
                    <a:pt x="1353" y="1354"/>
                  </a:cubicBezTo>
                  <a:cubicBezTo>
                    <a:pt x="1353" y="1354"/>
                    <a:pt x="1353" y="1354"/>
                    <a:pt x="1353" y="1354"/>
                  </a:cubicBezTo>
                  <a:cubicBezTo>
                    <a:pt x="1353" y="1353"/>
                    <a:pt x="1353" y="1353"/>
                    <a:pt x="1353" y="1352"/>
                  </a:cubicBezTo>
                  <a:cubicBezTo>
                    <a:pt x="1353" y="1307"/>
                    <a:pt x="1316" y="1270"/>
                    <a:pt x="1271" y="1270"/>
                  </a:cubicBezTo>
                  <a:cubicBezTo>
                    <a:pt x="1248" y="1270"/>
                    <a:pt x="1228" y="1280"/>
                    <a:pt x="1213" y="1294"/>
                  </a:cubicBezTo>
                  <a:cubicBezTo>
                    <a:pt x="1182" y="1314"/>
                    <a:pt x="1145" y="1325"/>
                    <a:pt x="1106" y="1325"/>
                  </a:cubicBezTo>
                  <a:cubicBezTo>
                    <a:pt x="995" y="1325"/>
                    <a:pt x="905" y="1235"/>
                    <a:pt x="905" y="1123"/>
                  </a:cubicBezTo>
                  <a:cubicBezTo>
                    <a:pt x="905" y="1012"/>
                    <a:pt x="995" y="922"/>
                    <a:pt x="1106" y="922"/>
                  </a:cubicBezTo>
                  <a:cubicBezTo>
                    <a:pt x="1147" y="922"/>
                    <a:pt x="1185" y="934"/>
                    <a:pt x="1217" y="955"/>
                  </a:cubicBezTo>
                  <a:cubicBezTo>
                    <a:pt x="1232" y="968"/>
                    <a:pt x="1250" y="975"/>
                    <a:pt x="1271" y="975"/>
                  </a:cubicBezTo>
                  <a:cubicBezTo>
                    <a:pt x="1310" y="975"/>
                    <a:pt x="1344" y="947"/>
                    <a:pt x="1351" y="910"/>
                  </a:cubicBezTo>
                  <a:cubicBezTo>
                    <a:pt x="1352" y="904"/>
                    <a:pt x="1353" y="899"/>
                    <a:pt x="1353" y="893"/>
                  </a:cubicBezTo>
                  <a:cubicBezTo>
                    <a:pt x="1353" y="447"/>
                    <a:pt x="1353" y="447"/>
                    <a:pt x="1353" y="447"/>
                  </a:cubicBezTo>
                  <a:cubicBezTo>
                    <a:pt x="907" y="447"/>
                    <a:pt x="907" y="447"/>
                    <a:pt x="907" y="447"/>
                  </a:cubicBezTo>
                  <a:cubicBezTo>
                    <a:pt x="902" y="447"/>
                    <a:pt x="898" y="447"/>
                    <a:pt x="893" y="446"/>
                  </a:cubicBezTo>
                  <a:cubicBezTo>
                    <a:pt x="892" y="446"/>
                    <a:pt x="891" y="446"/>
                    <a:pt x="890" y="446"/>
                  </a:cubicBezTo>
                  <a:cubicBezTo>
                    <a:pt x="853" y="438"/>
                    <a:pt x="825" y="405"/>
                    <a:pt x="825" y="365"/>
                  </a:cubicBezTo>
                  <a:cubicBezTo>
                    <a:pt x="825" y="345"/>
                    <a:pt x="832" y="326"/>
                    <a:pt x="844" y="312"/>
                  </a:cubicBezTo>
                  <a:cubicBezTo>
                    <a:pt x="866" y="280"/>
                    <a:pt x="878" y="242"/>
                    <a:pt x="878" y="201"/>
                  </a:cubicBezTo>
                  <a:cubicBezTo>
                    <a:pt x="878" y="90"/>
                    <a:pt x="788" y="0"/>
                    <a:pt x="676" y="0"/>
                  </a:cubicBezTo>
                  <a:cubicBezTo>
                    <a:pt x="565" y="0"/>
                    <a:pt x="475" y="90"/>
                    <a:pt x="475" y="201"/>
                  </a:cubicBezTo>
                  <a:cubicBezTo>
                    <a:pt x="475" y="240"/>
                    <a:pt x="486" y="276"/>
                    <a:pt x="506" y="307"/>
                  </a:cubicBezTo>
                  <a:cubicBezTo>
                    <a:pt x="520" y="322"/>
                    <a:pt x="530" y="343"/>
                    <a:pt x="530" y="365"/>
                  </a:cubicBezTo>
                  <a:cubicBezTo>
                    <a:pt x="530" y="406"/>
                    <a:pt x="500" y="440"/>
                    <a:pt x="461" y="446"/>
                  </a:cubicBezTo>
                  <a:cubicBezTo>
                    <a:pt x="456" y="447"/>
                    <a:pt x="452" y="447"/>
                    <a:pt x="448" y="447"/>
                  </a:cubicBezTo>
                  <a:cubicBezTo>
                    <a:pt x="447" y="447"/>
                    <a:pt x="447" y="447"/>
                    <a:pt x="446" y="447"/>
                  </a:cubicBezTo>
                  <a:cubicBezTo>
                    <a:pt x="446" y="447"/>
                    <a:pt x="446" y="447"/>
                    <a:pt x="446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0" y="938"/>
                    <a:pt x="37" y="975"/>
                    <a:pt x="82" y="975"/>
                  </a:cubicBezTo>
                  <a:cubicBezTo>
                    <a:pt x="105" y="975"/>
                    <a:pt x="125" y="965"/>
                    <a:pt x="140" y="950"/>
                  </a:cubicBezTo>
                  <a:cubicBezTo>
                    <a:pt x="171" y="931"/>
                    <a:pt x="208" y="920"/>
                    <a:pt x="247" y="920"/>
                  </a:cubicBezTo>
                  <a:cubicBezTo>
                    <a:pt x="358" y="920"/>
                    <a:pt x="448" y="1010"/>
                    <a:pt x="448" y="1121"/>
                  </a:cubicBezTo>
                  <a:cubicBezTo>
                    <a:pt x="448" y="1233"/>
                    <a:pt x="358" y="1323"/>
                    <a:pt x="247" y="1323"/>
                  </a:cubicBezTo>
                  <a:cubicBezTo>
                    <a:pt x="206" y="1323"/>
                    <a:pt x="168" y="1310"/>
                    <a:pt x="136" y="1289"/>
                  </a:cubicBezTo>
                  <a:cubicBezTo>
                    <a:pt x="121" y="1277"/>
                    <a:pt x="103" y="1269"/>
                    <a:pt x="82" y="1269"/>
                  </a:cubicBezTo>
                  <a:cubicBezTo>
                    <a:pt x="43" y="1269"/>
                    <a:pt x="9" y="1298"/>
                    <a:pt x="2" y="1335"/>
                  </a:cubicBezTo>
                  <a:cubicBezTo>
                    <a:pt x="1" y="1341"/>
                    <a:pt x="0" y="1346"/>
                    <a:pt x="0" y="1352"/>
                  </a:cubicBezTo>
                  <a:cubicBezTo>
                    <a:pt x="0" y="1798"/>
                    <a:pt x="0" y="1798"/>
                    <a:pt x="0" y="17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67000">
                  <a:srgbClr val="E4E4E4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noFill/>
              <a:miter lim="800000"/>
              <a:headEnd/>
              <a:tailEnd/>
            </a:ln>
            <a:effectLst>
              <a:outerShdw blurRad="127000" dist="63500" dir="2700000" algn="ctr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19050" prstMaterial="matte">
              <a:bevelT w="63500" h="25400" prst="riblet"/>
              <a:contourClr>
                <a:srgbClr val="FFFFFF"/>
              </a:contourClr>
            </a:sp3d>
          </p:spPr>
          <p:txBody>
            <a:bodyPr vert="vert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2400" b="1" dirty="0" smtClean="0">
                  <a:solidFill>
                    <a:srgbClr val="595959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Georgia" panose="02040502050405020303" pitchFamily="18" charset="0"/>
                  <a:cs typeface="Arial" panose="020B0604020202020204" pitchFamily="34" charset="0"/>
                </a:rPr>
                <a:t>Декан</a:t>
              </a:r>
              <a:endParaRPr lang="de-DE" sz="2800" b="1" dirty="0">
                <a:solidFill>
                  <a:srgbClr val="59595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_color1"/>
            <p:cNvSpPr>
              <a:spLocks/>
            </p:cNvSpPr>
            <p:nvPr/>
          </p:nvSpPr>
          <p:spPr bwMode="gray">
            <a:xfrm rot="18900000">
              <a:off x="4471512" y="2739159"/>
              <a:ext cx="2425811" cy="1460702"/>
            </a:xfrm>
            <a:custGeom>
              <a:avLst/>
              <a:gdLst/>
              <a:ahLst/>
              <a:cxnLst>
                <a:cxn ang="0">
                  <a:pos x="2045" y="475"/>
                </a:cxn>
                <a:cxn ang="0">
                  <a:pos x="1938" y="505"/>
                </a:cxn>
                <a:cxn ang="0">
                  <a:pos x="1880" y="530"/>
                </a:cxn>
                <a:cxn ang="0">
                  <a:pos x="1798" y="447"/>
                </a:cxn>
                <a:cxn ang="0">
                  <a:pos x="1798" y="446"/>
                </a:cxn>
                <a:cxn ang="0">
                  <a:pos x="1798" y="446"/>
                </a:cxn>
                <a:cxn ang="0">
                  <a:pos x="1798" y="0"/>
                </a:cxn>
                <a:cxn ang="0">
                  <a:pos x="1354" y="0"/>
                </a:cxn>
                <a:cxn ang="0">
                  <a:pos x="1354" y="0"/>
                </a:cxn>
                <a:cxn ang="0">
                  <a:pos x="1353" y="0"/>
                </a:cxn>
                <a:cxn ang="0">
                  <a:pos x="1271" y="82"/>
                </a:cxn>
                <a:cxn ang="0">
                  <a:pos x="1295" y="140"/>
                </a:cxn>
                <a:cxn ang="0">
                  <a:pos x="1325" y="247"/>
                </a:cxn>
                <a:cxn ang="0">
                  <a:pos x="1124" y="448"/>
                </a:cxn>
                <a:cxn ang="0">
                  <a:pos x="923" y="247"/>
                </a:cxn>
                <a:cxn ang="0">
                  <a:pos x="956" y="136"/>
                </a:cxn>
                <a:cxn ang="0">
                  <a:pos x="976" y="82"/>
                </a:cxn>
                <a:cxn ang="0">
                  <a:pos x="910" y="2"/>
                </a:cxn>
                <a:cxn ang="0">
                  <a:pos x="894" y="0"/>
                </a:cxn>
                <a:cxn ang="0">
                  <a:pos x="448" y="0"/>
                </a:cxn>
                <a:cxn ang="0">
                  <a:pos x="448" y="446"/>
                </a:cxn>
                <a:cxn ang="0">
                  <a:pos x="447" y="459"/>
                </a:cxn>
                <a:cxn ang="0">
                  <a:pos x="446" y="463"/>
                </a:cxn>
                <a:cxn ang="0">
                  <a:pos x="366" y="528"/>
                </a:cxn>
                <a:cxn ang="0">
                  <a:pos x="312" y="508"/>
                </a:cxn>
                <a:cxn ang="0">
                  <a:pos x="201" y="475"/>
                </a:cxn>
                <a:cxn ang="0">
                  <a:pos x="0" y="676"/>
                </a:cxn>
                <a:cxn ang="0">
                  <a:pos x="201" y="878"/>
                </a:cxn>
                <a:cxn ang="0">
                  <a:pos x="308" y="847"/>
                </a:cxn>
                <a:cxn ang="0">
                  <a:pos x="366" y="823"/>
                </a:cxn>
                <a:cxn ang="0">
                  <a:pos x="447" y="892"/>
                </a:cxn>
                <a:cxn ang="0">
                  <a:pos x="448" y="905"/>
                </a:cxn>
                <a:cxn ang="0">
                  <a:pos x="448" y="906"/>
                </a:cxn>
                <a:cxn ang="0">
                  <a:pos x="448" y="906"/>
                </a:cxn>
                <a:cxn ang="0">
                  <a:pos x="448" y="1353"/>
                </a:cxn>
                <a:cxn ang="0">
                  <a:pos x="892" y="1353"/>
                </a:cxn>
                <a:cxn ang="0">
                  <a:pos x="892" y="1353"/>
                </a:cxn>
                <a:cxn ang="0">
                  <a:pos x="893" y="1353"/>
                </a:cxn>
                <a:cxn ang="0">
                  <a:pos x="975" y="1271"/>
                </a:cxn>
                <a:cxn ang="0">
                  <a:pos x="951" y="1213"/>
                </a:cxn>
                <a:cxn ang="0">
                  <a:pos x="921" y="1106"/>
                </a:cxn>
                <a:cxn ang="0">
                  <a:pos x="1122" y="905"/>
                </a:cxn>
                <a:cxn ang="0">
                  <a:pos x="1323" y="1106"/>
                </a:cxn>
                <a:cxn ang="0">
                  <a:pos x="1290" y="1217"/>
                </a:cxn>
                <a:cxn ang="0">
                  <a:pos x="1270" y="1271"/>
                </a:cxn>
                <a:cxn ang="0">
                  <a:pos x="1336" y="1351"/>
                </a:cxn>
                <a:cxn ang="0">
                  <a:pos x="1352" y="1353"/>
                </a:cxn>
                <a:cxn ang="0">
                  <a:pos x="1798" y="1353"/>
                </a:cxn>
                <a:cxn ang="0">
                  <a:pos x="1798" y="907"/>
                </a:cxn>
                <a:cxn ang="0">
                  <a:pos x="1800" y="890"/>
                </a:cxn>
                <a:cxn ang="0">
                  <a:pos x="1880" y="824"/>
                </a:cxn>
                <a:cxn ang="0">
                  <a:pos x="1934" y="844"/>
                </a:cxn>
                <a:cxn ang="0">
                  <a:pos x="2045" y="878"/>
                </a:cxn>
                <a:cxn ang="0">
                  <a:pos x="2246" y="676"/>
                </a:cxn>
                <a:cxn ang="0">
                  <a:pos x="2045" y="475"/>
                </a:cxn>
              </a:cxnLst>
              <a:rect l="0" t="0" r="r" b="b"/>
              <a:pathLst>
                <a:path w="2246" h="1353">
                  <a:moveTo>
                    <a:pt x="2045" y="475"/>
                  </a:moveTo>
                  <a:cubicBezTo>
                    <a:pt x="2006" y="475"/>
                    <a:pt x="1969" y="486"/>
                    <a:pt x="1938" y="505"/>
                  </a:cubicBezTo>
                  <a:cubicBezTo>
                    <a:pt x="1923" y="520"/>
                    <a:pt x="1903" y="530"/>
                    <a:pt x="1880" y="530"/>
                  </a:cubicBezTo>
                  <a:cubicBezTo>
                    <a:pt x="1835" y="530"/>
                    <a:pt x="1798" y="493"/>
                    <a:pt x="1798" y="447"/>
                  </a:cubicBezTo>
                  <a:cubicBezTo>
                    <a:pt x="1798" y="447"/>
                    <a:pt x="1798" y="447"/>
                    <a:pt x="1798" y="446"/>
                  </a:cubicBezTo>
                  <a:cubicBezTo>
                    <a:pt x="1798" y="446"/>
                    <a:pt x="1798" y="446"/>
                    <a:pt x="1798" y="446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354" y="0"/>
                    <a:pt x="1354" y="0"/>
                    <a:pt x="1354" y="0"/>
                  </a:cubicBezTo>
                  <a:cubicBezTo>
                    <a:pt x="1354" y="0"/>
                    <a:pt x="1354" y="0"/>
                    <a:pt x="1354" y="0"/>
                  </a:cubicBezTo>
                  <a:cubicBezTo>
                    <a:pt x="1354" y="0"/>
                    <a:pt x="1353" y="0"/>
                    <a:pt x="1353" y="0"/>
                  </a:cubicBezTo>
                  <a:cubicBezTo>
                    <a:pt x="1308" y="0"/>
                    <a:pt x="1271" y="37"/>
                    <a:pt x="1271" y="82"/>
                  </a:cubicBezTo>
                  <a:cubicBezTo>
                    <a:pt x="1271" y="105"/>
                    <a:pt x="1280" y="125"/>
                    <a:pt x="1295" y="140"/>
                  </a:cubicBezTo>
                  <a:cubicBezTo>
                    <a:pt x="1314" y="171"/>
                    <a:pt x="1325" y="208"/>
                    <a:pt x="1325" y="247"/>
                  </a:cubicBezTo>
                  <a:cubicBezTo>
                    <a:pt x="1325" y="358"/>
                    <a:pt x="1235" y="448"/>
                    <a:pt x="1124" y="448"/>
                  </a:cubicBezTo>
                  <a:cubicBezTo>
                    <a:pt x="1013" y="448"/>
                    <a:pt x="923" y="358"/>
                    <a:pt x="923" y="247"/>
                  </a:cubicBezTo>
                  <a:cubicBezTo>
                    <a:pt x="923" y="206"/>
                    <a:pt x="935" y="168"/>
                    <a:pt x="956" y="136"/>
                  </a:cubicBezTo>
                  <a:cubicBezTo>
                    <a:pt x="968" y="121"/>
                    <a:pt x="976" y="103"/>
                    <a:pt x="976" y="82"/>
                  </a:cubicBezTo>
                  <a:cubicBezTo>
                    <a:pt x="976" y="42"/>
                    <a:pt x="948" y="9"/>
                    <a:pt x="910" y="2"/>
                  </a:cubicBezTo>
                  <a:cubicBezTo>
                    <a:pt x="905" y="1"/>
                    <a:pt x="900" y="0"/>
                    <a:pt x="894" y="0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448" y="446"/>
                    <a:pt x="448" y="446"/>
                    <a:pt x="448" y="446"/>
                  </a:cubicBezTo>
                  <a:cubicBezTo>
                    <a:pt x="448" y="451"/>
                    <a:pt x="447" y="455"/>
                    <a:pt x="447" y="459"/>
                  </a:cubicBezTo>
                  <a:cubicBezTo>
                    <a:pt x="446" y="461"/>
                    <a:pt x="446" y="462"/>
                    <a:pt x="446" y="463"/>
                  </a:cubicBezTo>
                  <a:cubicBezTo>
                    <a:pt x="439" y="500"/>
                    <a:pt x="405" y="528"/>
                    <a:pt x="366" y="528"/>
                  </a:cubicBezTo>
                  <a:cubicBezTo>
                    <a:pt x="345" y="528"/>
                    <a:pt x="327" y="521"/>
                    <a:pt x="312" y="508"/>
                  </a:cubicBezTo>
                  <a:cubicBezTo>
                    <a:pt x="280" y="487"/>
                    <a:pt x="242" y="475"/>
                    <a:pt x="201" y="475"/>
                  </a:cubicBezTo>
                  <a:cubicBezTo>
                    <a:pt x="90" y="475"/>
                    <a:pt x="0" y="565"/>
                    <a:pt x="0" y="676"/>
                  </a:cubicBezTo>
                  <a:cubicBezTo>
                    <a:pt x="0" y="788"/>
                    <a:pt x="90" y="878"/>
                    <a:pt x="201" y="878"/>
                  </a:cubicBezTo>
                  <a:cubicBezTo>
                    <a:pt x="240" y="878"/>
                    <a:pt x="277" y="867"/>
                    <a:pt x="308" y="847"/>
                  </a:cubicBezTo>
                  <a:cubicBezTo>
                    <a:pt x="323" y="832"/>
                    <a:pt x="343" y="823"/>
                    <a:pt x="366" y="823"/>
                  </a:cubicBezTo>
                  <a:cubicBezTo>
                    <a:pt x="407" y="823"/>
                    <a:pt x="440" y="853"/>
                    <a:pt x="447" y="892"/>
                  </a:cubicBezTo>
                  <a:cubicBezTo>
                    <a:pt x="447" y="896"/>
                    <a:pt x="448" y="901"/>
                    <a:pt x="448" y="905"/>
                  </a:cubicBezTo>
                  <a:cubicBezTo>
                    <a:pt x="448" y="906"/>
                    <a:pt x="448" y="906"/>
                    <a:pt x="448" y="906"/>
                  </a:cubicBezTo>
                  <a:cubicBezTo>
                    <a:pt x="448" y="906"/>
                    <a:pt x="448" y="906"/>
                    <a:pt x="448" y="906"/>
                  </a:cubicBezTo>
                  <a:cubicBezTo>
                    <a:pt x="448" y="1353"/>
                    <a:pt x="448" y="1353"/>
                    <a:pt x="448" y="1353"/>
                  </a:cubicBezTo>
                  <a:cubicBezTo>
                    <a:pt x="892" y="1353"/>
                    <a:pt x="892" y="1353"/>
                    <a:pt x="892" y="1353"/>
                  </a:cubicBezTo>
                  <a:cubicBezTo>
                    <a:pt x="892" y="1353"/>
                    <a:pt x="892" y="1353"/>
                    <a:pt x="892" y="1353"/>
                  </a:cubicBezTo>
                  <a:cubicBezTo>
                    <a:pt x="892" y="1353"/>
                    <a:pt x="893" y="1353"/>
                    <a:pt x="893" y="1353"/>
                  </a:cubicBezTo>
                  <a:cubicBezTo>
                    <a:pt x="938" y="1353"/>
                    <a:pt x="975" y="1316"/>
                    <a:pt x="975" y="1271"/>
                  </a:cubicBezTo>
                  <a:cubicBezTo>
                    <a:pt x="975" y="1248"/>
                    <a:pt x="966" y="1227"/>
                    <a:pt x="951" y="1213"/>
                  </a:cubicBezTo>
                  <a:cubicBezTo>
                    <a:pt x="932" y="1182"/>
                    <a:pt x="921" y="1145"/>
                    <a:pt x="921" y="1106"/>
                  </a:cubicBezTo>
                  <a:cubicBezTo>
                    <a:pt x="921" y="995"/>
                    <a:pt x="1011" y="905"/>
                    <a:pt x="1122" y="905"/>
                  </a:cubicBezTo>
                  <a:cubicBezTo>
                    <a:pt x="1233" y="905"/>
                    <a:pt x="1323" y="995"/>
                    <a:pt x="1323" y="1106"/>
                  </a:cubicBezTo>
                  <a:cubicBezTo>
                    <a:pt x="1323" y="1147"/>
                    <a:pt x="1311" y="1185"/>
                    <a:pt x="1290" y="1217"/>
                  </a:cubicBezTo>
                  <a:cubicBezTo>
                    <a:pt x="1278" y="1231"/>
                    <a:pt x="1270" y="1250"/>
                    <a:pt x="1270" y="1271"/>
                  </a:cubicBezTo>
                  <a:cubicBezTo>
                    <a:pt x="1270" y="1310"/>
                    <a:pt x="1298" y="1344"/>
                    <a:pt x="1336" y="1351"/>
                  </a:cubicBezTo>
                  <a:cubicBezTo>
                    <a:pt x="1341" y="1352"/>
                    <a:pt x="1347" y="1353"/>
                    <a:pt x="1352" y="1353"/>
                  </a:cubicBezTo>
                  <a:cubicBezTo>
                    <a:pt x="1798" y="1353"/>
                    <a:pt x="1798" y="1353"/>
                    <a:pt x="1798" y="1353"/>
                  </a:cubicBezTo>
                  <a:cubicBezTo>
                    <a:pt x="1798" y="907"/>
                    <a:pt x="1798" y="907"/>
                    <a:pt x="1798" y="907"/>
                  </a:cubicBezTo>
                  <a:cubicBezTo>
                    <a:pt x="1798" y="901"/>
                    <a:pt x="1799" y="896"/>
                    <a:pt x="1800" y="890"/>
                  </a:cubicBezTo>
                  <a:cubicBezTo>
                    <a:pt x="1807" y="853"/>
                    <a:pt x="1841" y="824"/>
                    <a:pt x="1880" y="824"/>
                  </a:cubicBezTo>
                  <a:cubicBezTo>
                    <a:pt x="1901" y="824"/>
                    <a:pt x="1919" y="832"/>
                    <a:pt x="1934" y="844"/>
                  </a:cubicBezTo>
                  <a:cubicBezTo>
                    <a:pt x="1966" y="865"/>
                    <a:pt x="2004" y="878"/>
                    <a:pt x="2045" y="878"/>
                  </a:cubicBezTo>
                  <a:cubicBezTo>
                    <a:pt x="2156" y="878"/>
                    <a:pt x="2246" y="788"/>
                    <a:pt x="2246" y="676"/>
                  </a:cubicBezTo>
                  <a:cubicBezTo>
                    <a:pt x="2246" y="565"/>
                    <a:pt x="2156" y="475"/>
                    <a:pt x="2045" y="47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67000">
                  <a:srgbClr val="E4E4E4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noFill/>
              <a:miter lim="800000"/>
              <a:headEnd/>
              <a:tailEnd/>
            </a:ln>
            <a:effectLst>
              <a:outerShdw blurRad="127000" dist="63500" dir="2700000" algn="ctr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19050" prstMaterial="matte">
              <a:bevelT w="63500" h="25400" prst="riblet"/>
              <a:contourClr>
                <a:srgbClr val="FFFFFF"/>
              </a:contourClr>
            </a:sp3d>
          </p:spPr>
          <p:txBody>
            <a:bodyPr vert="horz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ru-RU" sz="2400" b="1" dirty="0" smtClean="0">
                  <a:solidFill>
                    <a:srgbClr val="595959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Georgia" panose="02040502050405020303" pitchFamily="18" charset="0"/>
                  <a:cs typeface="Arial" panose="020B0604020202020204" pitchFamily="34" charset="0"/>
                </a:rPr>
                <a:t>Замдекана</a:t>
              </a:r>
              <a:endParaRPr lang="de-DE" sz="2400" b="1" dirty="0">
                <a:solidFill>
                  <a:srgbClr val="59595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_color1"/>
            <p:cNvSpPr>
              <a:spLocks/>
            </p:cNvSpPr>
            <p:nvPr/>
          </p:nvSpPr>
          <p:spPr bwMode="gray">
            <a:xfrm rot="18900000">
              <a:off x="5984711" y="3290401"/>
              <a:ext cx="1463312" cy="2425809"/>
            </a:xfrm>
            <a:custGeom>
              <a:avLst/>
              <a:gdLst/>
              <a:ahLst/>
              <a:cxnLst>
                <a:cxn ang="0">
                  <a:pos x="877" y="2045"/>
                </a:cxn>
                <a:cxn ang="0">
                  <a:pos x="847" y="1938"/>
                </a:cxn>
                <a:cxn ang="0">
                  <a:pos x="823" y="1880"/>
                </a:cxn>
                <a:cxn ang="0">
                  <a:pos x="905" y="1798"/>
                </a:cxn>
                <a:cxn ang="0">
                  <a:pos x="906" y="1798"/>
                </a:cxn>
                <a:cxn ang="0">
                  <a:pos x="906" y="1798"/>
                </a:cxn>
                <a:cxn ang="0">
                  <a:pos x="1352" y="1798"/>
                </a:cxn>
                <a:cxn ang="0">
                  <a:pos x="1352" y="1354"/>
                </a:cxn>
                <a:cxn ang="0">
                  <a:pos x="1352" y="1354"/>
                </a:cxn>
                <a:cxn ang="0">
                  <a:pos x="1352" y="1353"/>
                </a:cxn>
                <a:cxn ang="0">
                  <a:pos x="1270" y="1271"/>
                </a:cxn>
                <a:cxn ang="0">
                  <a:pos x="1212" y="1295"/>
                </a:cxn>
                <a:cxn ang="0">
                  <a:pos x="1106" y="1325"/>
                </a:cxn>
                <a:cxn ang="0">
                  <a:pos x="905" y="1124"/>
                </a:cxn>
                <a:cxn ang="0">
                  <a:pos x="1106" y="923"/>
                </a:cxn>
                <a:cxn ang="0">
                  <a:pos x="1217" y="956"/>
                </a:cxn>
                <a:cxn ang="0">
                  <a:pos x="1270" y="976"/>
                </a:cxn>
                <a:cxn ang="0">
                  <a:pos x="1351" y="910"/>
                </a:cxn>
                <a:cxn ang="0">
                  <a:pos x="1352" y="894"/>
                </a:cxn>
                <a:cxn ang="0">
                  <a:pos x="1352" y="448"/>
                </a:cxn>
                <a:cxn ang="0">
                  <a:pos x="906" y="448"/>
                </a:cxn>
                <a:cxn ang="0">
                  <a:pos x="893" y="447"/>
                </a:cxn>
                <a:cxn ang="0">
                  <a:pos x="890" y="446"/>
                </a:cxn>
                <a:cxn ang="0">
                  <a:pos x="824" y="366"/>
                </a:cxn>
                <a:cxn ang="0">
                  <a:pos x="844" y="312"/>
                </a:cxn>
                <a:cxn ang="0">
                  <a:pos x="877" y="201"/>
                </a:cxn>
                <a:cxn ang="0">
                  <a:pos x="676" y="0"/>
                </a:cxn>
                <a:cxn ang="0">
                  <a:pos x="475" y="201"/>
                </a:cxn>
                <a:cxn ang="0">
                  <a:pos x="505" y="308"/>
                </a:cxn>
                <a:cxn ang="0">
                  <a:pos x="529" y="366"/>
                </a:cxn>
                <a:cxn ang="0">
                  <a:pos x="460" y="447"/>
                </a:cxn>
                <a:cxn ang="0">
                  <a:pos x="447" y="448"/>
                </a:cxn>
                <a:cxn ang="0">
                  <a:pos x="446" y="448"/>
                </a:cxn>
                <a:cxn ang="0">
                  <a:pos x="446" y="448"/>
                </a:cxn>
                <a:cxn ang="0">
                  <a:pos x="0" y="448"/>
                </a:cxn>
                <a:cxn ang="0">
                  <a:pos x="0" y="892"/>
                </a:cxn>
                <a:cxn ang="0">
                  <a:pos x="0" y="892"/>
                </a:cxn>
                <a:cxn ang="0">
                  <a:pos x="0" y="893"/>
                </a:cxn>
                <a:cxn ang="0">
                  <a:pos x="82" y="975"/>
                </a:cxn>
                <a:cxn ang="0">
                  <a:pos x="140" y="951"/>
                </a:cxn>
                <a:cxn ang="0">
                  <a:pos x="246" y="921"/>
                </a:cxn>
                <a:cxn ang="0">
                  <a:pos x="447" y="1122"/>
                </a:cxn>
                <a:cxn ang="0">
                  <a:pos x="246" y="1323"/>
                </a:cxn>
                <a:cxn ang="0">
                  <a:pos x="135" y="1290"/>
                </a:cxn>
                <a:cxn ang="0">
                  <a:pos x="82" y="1270"/>
                </a:cxn>
                <a:cxn ang="0">
                  <a:pos x="1" y="1336"/>
                </a:cxn>
                <a:cxn ang="0">
                  <a:pos x="0" y="1352"/>
                </a:cxn>
                <a:cxn ang="0">
                  <a:pos x="0" y="1798"/>
                </a:cxn>
                <a:cxn ang="0">
                  <a:pos x="446" y="1798"/>
                </a:cxn>
                <a:cxn ang="0">
                  <a:pos x="462" y="1800"/>
                </a:cxn>
                <a:cxn ang="0">
                  <a:pos x="528" y="1880"/>
                </a:cxn>
                <a:cxn ang="0">
                  <a:pos x="508" y="1934"/>
                </a:cxn>
                <a:cxn ang="0">
                  <a:pos x="475" y="2045"/>
                </a:cxn>
                <a:cxn ang="0">
                  <a:pos x="676" y="2246"/>
                </a:cxn>
                <a:cxn ang="0">
                  <a:pos x="877" y="2045"/>
                </a:cxn>
              </a:cxnLst>
              <a:rect l="0" t="0" r="r" b="b"/>
              <a:pathLst>
                <a:path w="1352" h="2246">
                  <a:moveTo>
                    <a:pt x="877" y="2045"/>
                  </a:moveTo>
                  <a:cubicBezTo>
                    <a:pt x="877" y="2005"/>
                    <a:pt x="866" y="1969"/>
                    <a:pt x="847" y="1938"/>
                  </a:cubicBezTo>
                  <a:cubicBezTo>
                    <a:pt x="832" y="1923"/>
                    <a:pt x="823" y="1903"/>
                    <a:pt x="823" y="1880"/>
                  </a:cubicBezTo>
                  <a:cubicBezTo>
                    <a:pt x="823" y="1835"/>
                    <a:pt x="860" y="1798"/>
                    <a:pt x="905" y="1798"/>
                  </a:cubicBezTo>
                  <a:cubicBezTo>
                    <a:pt x="905" y="1798"/>
                    <a:pt x="906" y="1798"/>
                    <a:pt x="906" y="1798"/>
                  </a:cubicBezTo>
                  <a:cubicBezTo>
                    <a:pt x="906" y="1798"/>
                    <a:pt x="906" y="1798"/>
                    <a:pt x="906" y="1798"/>
                  </a:cubicBezTo>
                  <a:cubicBezTo>
                    <a:pt x="1352" y="1798"/>
                    <a:pt x="1352" y="1798"/>
                    <a:pt x="1352" y="1798"/>
                  </a:cubicBezTo>
                  <a:cubicBezTo>
                    <a:pt x="1352" y="1354"/>
                    <a:pt x="1352" y="1354"/>
                    <a:pt x="1352" y="1354"/>
                  </a:cubicBezTo>
                  <a:cubicBezTo>
                    <a:pt x="1352" y="1354"/>
                    <a:pt x="1352" y="1354"/>
                    <a:pt x="1352" y="1354"/>
                  </a:cubicBezTo>
                  <a:cubicBezTo>
                    <a:pt x="1352" y="1354"/>
                    <a:pt x="1352" y="1353"/>
                    <a:pt x="1352" y="1353"/>
                  </a:cubicBezTo>
                  <a:cubicBezTo>
                    <a:pt x="1352" y="1308"/>
                    <a:pt x="1316" y="1271"/>
                    <a:pt x="1270" y="1271"/>
                  </a:cubicBezTo>
                  <a:cubicBezTo>
                    <a:pt x="1248" y="1271"/>
                    <a:pt x="1227" y="1280"/>
                    <a:pt x="1212" y="1295"/>
                  </a:cubicBezTo>
                  <a:cubicBezTo>
                    <a:pt x="1181" y="1314"/>
                    <a:pt x="1145" y="1325"/>
                    <a:pt x="1106" y="1325"/>
                  </a:cubicBezTo>
                  <a:cubicBezTo>
                    <a:pt x="995" y="1325"/>
                    <a:pt x="905" y="1235"/>
                    <a:pt x="905" y="1124"/>
                  </a:cubicBezTo>
                  <a:cubicBezTo>
                    <a:pt x="905" y="1013"/>
                    <a:pt x="995" y="923"/>
                    <a:pt x="1106" y="923"/>
                  </a:cubicBezTo>
                  <a:cubicBezTo>
                    <a:pt x="1147" y="923"/>
                    <a:pt x="1185" y="935"/>
                    <a:pt x="1217" y="956"/>
                  </a:cubicBezTo>
                  <a:cubicBezTo>
                    <a:pt x="1231" y="968"/>
                    <a:pt x="1250" y="976"/>
                    <a:pt x="1270" y="976"/>
                  </a:cubicBezTo>
                  <a:cubicBezTo>
                    <a:pt x="1310" y="976"/>
                    <a:pt x="1343" y="948"/>
                    <a:pt x="1351" y="910"/>
                  </a:cubicBezTo>
                  <a:cubicBezTo>
                    <a:pt x="1352" y="905"/>
                    <a:pt x="1352" y="899"/>
                    <a:pt x="1352" y="894"/>
                  </a:cubicBezTo>
                  <a:cubicBezTo>
                    <a:pt x="1352" y="448"/>
                    <a:pt x="1352" y="448"/>
                    <a:pt x="1352" y="448"/>
                  </a:cubicBezTo>
                  <a:cubicBezTo>
                    <a:pt x="906" y="448"/>
                    <a:pt x="906" y="448"/>
                    <a:pt x="906" y="448"/>
                  </a:cubicBezTo>
                  <a:cubicBezTo>
                    <a:pt x="902" y="448"/>
                    <a:pt x="897" y="447"/>
                    <a:pt x="893" y="447"/>
                  </a:cubicBezTo>
                  <a:cubicBezTo>
                    <a:pt x="892" y="446"/>
                    <a:pt x="891" y="446"/>
                    <a:pt x="890" y="446"/>
                  </a:cubicBezTo>
                  <a:cubicBezTo>
                    <a:pt x="852" y="438"/>
                    <a:pt x="824" y="405"/>
                    <a:pt x="824" y="366"/>
                  </a:cubicBezTo>
                  <a:cubicBezTo>
                    <a:pt x="824" y="345"/>
                    <a:pt x="832" y="326"/>
                    <a:pt x="844" y="312"/>
                  </a:cubicBezTo>
                  <a:cubicBezTo>
                    <a:pt x="865" y="280"/>
                    <a:pt x="877" y="242"/>
                    <a:pt x="877" y="201"/>
                  </a:cubicBezTo>
                  <a:cubicBezTo>
                    <a:pt x="877" y="90"/>
                    <a:pt x="787" y="0"/>
                    <a:pt x="676" y="0"/>
                  </a:cubicBezTo>
                  <a:cubicBezTo>
                    <a:pt x="565" y="0"/>
                    <a:pt x="475" y="90"/>
                    <a:pt x="475" y="201"/>
                  </a:cubicBezTo>
                  <a:cubicBezTo>
                    <a:pt x="475" y="240"/>
                    <a:pt x="486" y="277"/>
                    <a:pt x="505" y="308"/>
                  </a:cubicBezTo>
                  <a:cubicBezTo>
                    <a:pt x="520" y="322"/>
                    <a:pt x="529" y="343"/>
                    <a:pt x="529" y="366"/>
                  </a:cubicBezTo>
                  <a:cubicBezTo>
                    <a:pt x="529" y="406"/>
                    <a:pt x="499" y="440"/>
                    <a:pt x="460" y="447"/>
                  </a:cubicBezTo>
                  <a:cubicBezTo>
                    <a:pt x="456" y="447"/>
                    <a:pt x="452" y="448"/>
                    <a:pt x="447" y="448"/>
                  </a:cubicBezTo>
                  <a:cubicBezTo>
                    <a:pt x="447" y="448"/>
                    <a:pt x="446" y="448"/>
                    <a:pt x="446" y="448"/>
                  </a:cubicBezTo>
                  <a:cubicBezTo>
                    <a:pt x="446" y="448"/>
                    <a:pt x="446" y="448"/>
                    <a:pt x="446" y="448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0" y="892"/>
                    <a:pt x="0" y="893"/>
                    <a:pt x="0" y="893"/>
                  </a:cubicBezTo>
                  <a:cubicBezTo>
                    <a:pt x="0" y="938"/>
                    <a:pt x="36" y="975"/>
                    <a:pt x="82" y="975"/>
                  </a:cubicBezTo>
                  <a:cubicBezTo>
                    <a:pt x="104" y="975"/>
                    <a:pt x="125" y="966"/>
                    <a:pt x="140" y="951"/>
                  </a:cubicBezTo>
                  <a:cubicBezTo>
                    <a:pt x="171" y="932"/>
                    <a:pt x="207" y="921"/>
                    <a:pt x="246" y="921"/>
                  </a:cubicBezTo>
                  <a:cubicBezTo>
                    <a:pt x="357" y="921"/>
                    <a:pt x="447" y="1011"/>
                    <a:pt x="447" y="1122"/>
                  </a:cubicBezTo>
                  <a:cubicBezTo>
                    <a:pt x="447" y="1233"/>
                    <a:pt x="357" y="1323"/>
                    <a:pt x="246" y="1323"/>
                  </a:cubicBezTo>
                  <a:cubicBezTo>
                    <a:pt x="205" y="1323"/>
                    <a:pt x="167" y="1311"/>
                    <a:pt x="135" y="1290"/>
                  </a:cubicBezTo>
                  <a:cubicBezTo>
                    <a:pt x="121" y="1277"/>
                    <a:pt x="102" y="1270"/>
                    <a:pt x="82" y="1270"/>
                  </a:cubicBezTo>
                  <a:cubicBezTo>
                    <a:pt x="42" y="1270"/>
                    <a:pt x="9" y="1298"/>
                    <a:pt x="1" y="1336"/>
                  </a:cubicBezTo>
                  <a:cubicBezTo>
                    <a:pt x="0" y="1341"/>
                    <a:pt x="0" y="1346"/>
                    <a:pt x="0" y="1352"/>
                  </a:cubicBezTo>
                  <a:cubicBezTo>
                    <a:pt x="0" y="1798"/>
                    <a:pt x="0" y="1798"/>
                    <a:pt x="0" y="1798"/>
                  </a:cubicBezTo>
                  <a:cubicBezTo>
                    <a:pt x="446" y="1798"/>
                    <a:pt x="446" y="1798"/>
                    <a:pt x="446" y="1798"/>
                  </a:cubicBezTo>
                  <a:cubicBezTo>
                    <a:pt x="451" y="1798"/>
                    <a:pt x="457" y="1799"/>
                    <a:pt x="462" y="1800"/>
                  </a:cubicBezTo>
                  <a:cubicBezTo>
                    <a:pt x="500" y="1807"/>
                    <a:pt x="528" y="1840"/>
                    <a:pt x="528" y="1880"/>
                  </a:cubicBezTo>
                  <a:cubicBezTo>
                    <a:pt x="528" y="1901"/>
                    <a:pt x="520" y="1919"/>
                    <a:pt x="508" y="1934"/>
                  </a:cubicBezTo>
                  <a:cubicBezTo>
                    <a:pt x="487" y="1965"/>
                    <a:pt x="475" y="2004"/>
                    <a:pt x="475" y="2045"/>
                  </a:cubicBezTo>
                  <a:cubicBezTo>
                    <a:pt x="475" y="2156"/>
                    <a:pt x="565" y="2246"/>
                    <a:pt x="676" y="2246"/>
                  </a:cubicBezTo>
                  <a:cubicBezTo>
                    <a:pt x="787" y="2246"/>
                    <a:pt x="877" y="2156"/>
                    <a:pt x="877" y="204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67000">
                  <a:srgbClr val="E4E4E4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noFill/>
              <a:miter lim="800000"/>
              <a:headEnd/>
              <a:tailEnd/>
            </a:ln>
            <a:effectLst>
              <a:outerShdw blurRad="127000" dist="63500" dir="2700000" algn="ctr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19050" prstMaterial="matte">
              <a:bevelT w="63500" h="25400" prst="riblet"/>
              <a:contourClr>
                <a:srgbClr val="FFFFFF"/>
              </a:contourClr>
            </a:sp3d>
          </p:spPr>
          <p:txBody>
            <a:bodyPr vert="vert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ru-RU" sz="2400" b="1" dirty="0" err="1" smtClean="0">
                  <a:solidFill>
                    <a:srgbClr val="595959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Georgia" panose="02040502050405020303" pitchFamily="18" charset="0"/>
                  <a:cs typeface="Arial" panose="020B0604020202020204" pitchFamily="34" charset="0"/>
                </a:rPr>
                <a:t>З</a:t>
              </a:r>
              <a:r>
                <a:rPr lang="ru-RU" sz="2400" b="1" dirty="0" err="1">
                  <a:solidFill>
                    <a:srgbClr val="595959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Georgia" panose="02040502050405020303" pitchFamily="18" charset="0"/>
                  <a:cs typeface="Arial" panose="020B0604020202020204" pitchFamily="34" charset="0"/>
                </a:rPr>
                <a:t>авкаф</a:t>
              </a:r>
              <a:endParaRPr lang="de-DE" sz="2400" b="1" dirty="0">
                <a:solidFill>
                  <a:srgbClr val="59595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6177032" y="2813538"/>
            <a:ext cx="37919" cy="3758799"/>
          </a:xfrm>
          <a:prstGeom prst="line">
            <a:avLst/>
          </a:prstGeom>
          <a:ln w="28575">
            <a:solidFill>
              <a:srgbClr val="4DA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9476015" y="2658794"/>
            <a:ext cx="343234" cy="30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1296752">
            <a:off x="8702047" y="3697459"/>
            <a:ext cx="343234" cy="30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106717" y="4656394"/>
            <a:ext cx="343234" cy="30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1274335" y="4804104"/>
            <a:ext cx="343234" cy="30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489298" y="5422112"/>
            <a:ext cx="343234" cy="30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414533" y="5065568"/>
            <a:ext cx="339808" cy="28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646162" y="3858016"/>
            <a:ext cx="1537595" cy="1534488"/>
          </a:xfrm>
          <a:prstGeom prst="ellipse">
            <a:avLst/>
          </a:prstGeom>
          <a:solidFill>
            <a:srgbClr val="2F3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347984" y="2658794"/>
            <a:ext cx="1077278" cy="1091726"/>
          </a:xfrm>
          <a:prstGeom prst="ellipse">
            <a:avLst/>
          </a:prstGeom>
          <a:solidFill>
            <a:srgbClr val="D3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883808" y="2367101"/>
            <a:ext cx="1077278" cy="1091726"/>
          </a:xfrm>
          <a:prstGeom prst="ellipse">
            <a:avLst/>
          </a:prstGeom>
          <a:solidFill>
            <a:srgbClr val="D3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32380" y="5379068"/>
            <a:ext cx="1077278" cy="1091726"/>
          </a:xfrm>
          <a:prstGeom prst="ellipse">
            <a:avLst/>
          </a:prstGeom>
          <a:solidFill>
            <a:srgbClr val="D3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538019" y="4265275"/>
            <a:ext cx="1077278" cy="1091726"/>
          </a:xfrm>
          <a:prstGeom prst="ellipse">
            <a:avLst/>
          </a:prstGeom>
          <a:solidFill>
            <a:srgbClr val="D3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831753" y="5113593"/>
            <a:ext cx="1077278" cy="1091726"/>
          </a:xfrm>
          <a:prstGeom prst="ellipse">
            <a:avLst/>
          </a:prstGeom>
          <a:solidFill>
            <a:srgbClr val="D3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0353894" y="3940242"/>
            <a:ext cx="1077278" cy="1091726"/>
          </a:xfrm>
          <a:prstGeom prst="ellipse">
            <a:avLst/>
          </a:prstGeom>
          <a:solidFill>
            <a:srgbClr val="D3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8733923" y="4356932"/>
            <a:ext cx="149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РООП</a:t>
            </a:r>
            <a:endParaRPr lang="ru-RU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49974" y="2994082"/>
            <a:ext cx="1075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</a:rPr>
              <a:t>Декан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65662" y="2557200"/>
            <a:ext cx="111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Зам</a:t>
            </a:r>
          </a:p>
          <a:p>
            <a:pPr algn="ctr"/>
            <a:r>
              <a:rPr lang="ru-RU" b="1" dirty="0">
                <a:latin typeface="Georgia" panose="02040502050405020303" pitchFamily="18" charset="0"/>
              </a:rPr>
              <a:t>д</a:t>
            </a:r>
            <a:r>
              <a:rPr lang="ru-RU" b="1" dirty="0" smtClean="0">
                <a:latin typeface="Georgia" panose="02040502050405020303" pitchFamily="18" charset="0"/>
              </a:rPr>
              <a:t>екана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353894" y="4301439"/>
            <a:ext cx="111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Georgia" panose="02040502050405020303" pitchFamily="18" charset="0"/>
              </a:rPr>
              <a:t>Завкаф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819955" y="5477504"/>
            <a:ext cx="111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Завлаб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14349" y="5739588"/>
            <a:ext cx="111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ППС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19989" y="4626472"/>
            <a:ext cx="111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НПР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487158" y="1451546"/>
            <a:ext cx="8859408" cy="5406454"/>
            <a:chOff x="1995055" y="2209581"/>
            <a:chExt cx="7848567" cy="464841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70" r="22330" b="12549"/>
            <a:stretch/>
          </p:blipFill>
          <p:spPr>
            <a:xfrm>
              <a:off x="5804626" y="2246923"/>
              <a:ext cx="4038996" cy="455704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70" r="22330" b="12549"/>
            <a:stretch/>
          </p:blipFill>
          <p:spPr>
            <a:xfrm flipH="1">
              <a:off x="1995055" y="2209581"/>
              <a:ext cx="4135130" cy="464841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067965" y="3265982"/>
            <a:ext cx="3743285" cy="355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latin typeface="Georgia" panose="02040502050405020303" pitchFamily="18" charset="0"/>
              </a:rPr>
              <a:t>При совмещении решается вопрос </a:t>
            </a:r>
            <a:r>
              <a:rPr lang="ru-RU" sz="19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кадровой политики</a:t>
            </a:r>
            <a:endParaRPr lang="ru-RU" sz="1900" b="1" dirty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i="1" dirty="0" smtClean="0">
                <a:latin typeface="Georgia" panose="02040502050405020303" pitchFamily="18" charset="0"/>
              </a:rPr>
              <a:t>(т.к. ставки находятся на кафедре, факультете), </a:t>
            </a:r>
          </a:p>
          <a:p>
            <a:pPr algn="ctr">
              <a:spcAft>
                <a:spcPts val="1200"/>
              </a:spcAft>
            </a:pPr>
            <a:r>
              <a:rPr lang="ru-RU" sz="1900" dirty="0" smtClean="0">
                <a:latin typeface="Georgia" panose="02040502050405020303" pitchFamily="18" charset="0"/>
              </a:rPr>
              <a:t>но </a:t>
            </a:r>
            <a:r>
              <a:rPr lang="ru-RU" sz="1900" dirty="0">
                <a:latin typeface="Georgia" panose="02040502050405020303" pitchFamily="18" charset="0"/>
              </a:rPr>
              <a:t>никак не сущностная задача образовательного </a:t>
            </a:r>
            <a:r>
              <a:rPr lang="ru-RU" sz="1900" dirty="0" smtClean="0">
                <a:latin typeface="Georgia" panose="02040502050405020303" pitchFamily="18" charset="0"/>
              </a:rPr>
              <a:t>процесса,</a:t>
            </a:r>
            <a:endParaRPr lang="ru-RU" sz="1900" dirty="0">
              <a:latin typeface="Georgia" panose="02040502050405020303" pitchFamily="18" charset="0"/>
            </a:endParaRPr>
          </a:p>
          <a:p>
            <a:pPr algn="ctr"/>
            <a:r>
              <a:rPr lang="ru-RU" sz="1900" dirty="0">
                <a:latin typeface="Georgia" panose="02040502050405020303" pitchFamily="18" charset="0"/>
              </a:rPr>
              <a:t>а КЦП и внебюджетные средства приходят </a:t>
            </a:r>
            <a:r>
              <a:rPr lang="ru-RU" sz="1900" dirty="0" smtClean="0">
                <a:latin typeface="Georgia" panose="02040502050405020303" pitchFamily="18" charset="0"/>
              </a:rPr>
              <a:t/>
            </a:r>
            <a:br>
              <a:rPr lang="ru-RU" sz="1900" dirty="0" smtClean="0">
                <a:latin typeface="Georgia" panose="02040502050405020303" pitchFamily="18" charset="0"/>
              </a:rPr>
            </a:br>
            <a:r>
              <a:rPr lang="ru-RU" sz="1900" dirty="0" smtClean="0">
                <a:latin typeface="Georgia" panose="02040502050405020303" pitchFamily="18" charset="0"/>
              </a:rPr>
              <a:t>по результату </a:t>
            </a:r>
            <a:br>
              <a:rPr lang="ru-RU" sz="1900" dirty="0" smtClean="0">
                <a:latin typeface="Georgia" panose="02040502050405020303" pitchFamily="18" charset="0"/>
              </a:rPr>
            </a:br>
            <a:r>
              <a:rPr lang="ru-RU" sz="19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эффективности </a:t>
            </a:r>
            <a:br>
              <a:rPr lang="ru-RU" sz="1900" b="1" dirty="0" smtClean="0">
                <a:solidFill>
                  <a:srgbClr val="00B0F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работы ООП/ОПОП</a:t>
            </a:r>
            <a:endParaRPr lang="ru-RU" b="1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9202" y="5502492"/>
            <a:ext cx="242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Завкафы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думают как дать работу своим сотрудникам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09968" y="5207369"/>
            <a:ext cx="2602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РООП думает как обеспечить высокий уровень качества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ООП/ОПОП</a:t>
            </a:r>
            <a:endParaRPr lang="ru-RU" sz="2000" b="1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0" y="0"/>
            <a:ext cx="12212243" cy="1052945"/>
            <a:chOff x="0" y="0"/>
            <a:chExt cx="12212243" cy="105294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2438400" cy="1052945"/>
            </a:xfrm>
            <a:prstGeom prst="rect">
              <a:avLst/>
            </a:prstGeom>
            <a:solidFill>
              <a:srgbClr val="33334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>
                <a:latin typeface="Georgia" panose="02040502050405020303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438400" y="0"/>
              <a:ext cx="2438400" cy="1052945"/>
            </a:xfrm>
            <a:prstGeom prst="rect">
              <a:avLst/>
            </a:prstGeom>
            <a:solidFill>
              <a:srgbClr val="33334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>
                <a:latin typeface="Georgia" panose="02040502050405020303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876800" y="0"/>
              <a:ext cx="2438400" cy="1052945"/>
            </a:xfrm>
            <a:prstGeom prst="rect">
              <a:avLst/>
            </a:prstGeom>
            <a:solidFill>
              <a:srgbClr val="33334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>
                <a:latin typeface="Georgia" panose="02040502050405020303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315200" y="0"/>
              <a:ext cx="2438400" cy="1052945"/>
            </a:xfrm>
            <a:prstGeom prst="rect">
              <a:avLst/>
            </a:prstGeom>
            <a:solidFill>
              <a:srgbClr val="33334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>
                <a:latin typeface="Georgia" panose="02040502050405020303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753600" y="0"/>
              <a:ext cx="2438400" cy="1052945"/>
            </a:xfrm>
            <a:prstGeom prst="rect">
              <a:avLst/>
            </a:prstGeom>
            <a:solidFill>
              <a:srgbClr val="33334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>
                <a:latin typeface="Georgia" panose="02040502050405020303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674944" y="30866"/>
              <a:ext cx="2537299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9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Учет запросов промышленных </a:t>
              </a:r>
              <a:r>
                <a:rPr lang="en-US" sz="19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/>
              </a:r>
              <a:br>
                <a:rPr lang="en-US" sz="1900" b="1" dirty="0">
                  <a:solidFill>
                    <a:schemeClr val="bg1"/>
                  </a:solidFill>
                  <a:latin typeface="Georgia" panose="02040502050405020303" pitchFamily="18" charset="0"/>
                </a:rPr>
              </a:br>
              <a:r>
                <a:rPr lang="ru-RU" sz="19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партнеров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55290" y="176122"/>
              <a:ext cx="2190022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900" b="1" dirty="0" err="1" smtClean="0">
                  <a:solidFill>
                    <a:schemeClr val="bg1"/>
                  </a:solidFill>
                  <a:latin typeface="Georgia" panose="02040502050405020303" pitchFamily="18" charset="0"/>
                </a:rPr>
                <a:t>Междисципли</a:t>
              </a:r>
              <a:r>
                <a:rPr lang="ru-RU" sz="19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-</a:t>
              </a:r>
            </a:p>
            <a:p>
              <a:pPr algn="ctr"/>
              <a:r>
                <a:rPr lang="ru-RU" sz="1900" b="1" dirty="0" err="1" smtClean="0">
                  <a:solidFill>
                    <a:schemeClr val="bg1"/>
                  </a:solidFill>
                  <a:latin typeface="Georgia" panose="02040502050405020303" pitchFamily="18" charset="0"/>
                </a:rPr>
                <a:t>нарность</a:t>
              </a:r>
              <a:endParaRPr lang="ru-RU" sz="1900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479390" y="176122"/>
              <a:ext cx="240898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9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Глобализация образования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728357" y="34483"/>
              <a:ext cx="2750805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9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Адаптивность программы </a:t>
              </a:r>
              <a:r>
                <a:rPr lang="en-US" sz="19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/>
              </a:r>
              <a:br>
                <a:rPr lang="en-US" sz="1900" b="1" dirty="0">
                  <a:solidFill>
                    <a:schemeClr val="bg1"/>
                  </a:solidFill>
                  <a:latin typeface="Georgia" panose="02040502050405020303" pitchFamily="18" charset="0"/>
                </a:rPr>
              </a:br>
              <a:r>
                <a:rPr lang="ru-RU" sz="19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к </a:t>
              </a:r>
              <a:r>
                <a:rPr lang="ru-RU" sz="19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внешней </a:t>
              </a:r>
              <a:r>
                <a:rPr lang="ru-RU" sz="19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среде</a:t>
              </a:r>
              <a:endParaRPr lang="ru-RU" sz="1900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198933" y="25006"/>
              <a:ext cx="2718629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Тесное </a:t>
              </a:r>
              <a:r>
                <a:rPr lang="ru-RU" sz="19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взаимодействие </a:t>
              </a:r>
            </a:p>
            <a:p>
              <a:pPr algn="ctr"/>
              <a:r>
                <a:rPr lang="ru-RU" sz="19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с </a:t>
              </a:r>
              <a:r>
                <a:rPr lang="ru-RU" sz="19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работодателями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82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633" y="654758"/>
            <a:ext cx="5278581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Закрепить позицию </a:t>
            </a: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РООП 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как</a:t>
            </a:r>
            <a:b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основную должность в ТД</a:t>
            </a:r>
            <a:r>
              <a:rPr lang="ru-RU" sz="2000" dirty="0" smtClean="0">
                <a:latin typeface="Georgia" panose="02040502050405020303" pitchFamily="18" charset="0"/>
              </a:rPr>
              <a:t/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i="1" dirty="0" smtClean="0">
                <a:latin typeface="Georgia" panose="02040502050405020303" pitchFamily="18" charset="0"/>
              </a:rPr>
              <a:t> </a:t>
            </a:r>
            <a:r>
              <a:rPr lang="ru-RU" i="1" dirty="0">
                <a:latin typeface="Georgia" panose="02040502050405020303" pitchFamily="18" charset="0"/>
              </a:rPr>
              <a:t>(возможно совмещение с другими должностями; период контракта – минимум 4 </a:t>
            </a:r>
            <a:r>
              <a:rPr lang="ru-RU" i="1" dirty="0" smtClean="0">
                <a:latin typeface="Georgia" panose="02040502050405020303" pitchFamily="18" charset="0"/>
              </a:rPr>
              <a:t>года)</a:t>
            </a:r>
          </a:p>
          <a:p>
            <a:pPr algn="ctr">
              <a:spcAft>
                <a:spcPts val="1200"/>
              </a:spcAft>
            </a:pPr>
            <a:endParaRPr lang="ru-RU" i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Сделать </a:t>
            </a: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РООП 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главным в образовательном процессе </a:t>
            </a:r>
            <a:endParaRPr lang="ru-RU" sz="24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algn="ctr">
              <a:spcAft>
                <a:spcPts val="1200"/>
              </a:spcAft>
            </a:pPr>
            <a:endParaRPr lang="ru-RU" sz="400" dirty="0" smtClean="0">
              <a:latin typeface="Georgia" panose="02040502050405020303" pitchFamily="18" charset="0"/>
            </a:endParaRPr>
          </a:p>
          <a:p>
            <a:pPr algn="ctr">
              <a:spcAft>
                <a:spcPts val="1200"/>
              </a:spcAft>
            </a:pPr>
            <a:endParaRPr lang="ru-RU" sz="2000" dirty="0" smtClean="0">
              <a:latin typeface="Georgia" panose="02040502050405020303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При </a:t>
            </a: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каждой образовательной программе 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должен быть </a:t>
            </a:r>
            <a:b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Совет </a:t>
            </a: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ООП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i="1" dirty="0" smtClean="0">
                <a:latin typeface="Georgia" panose="02040502050405020303" pitchFamily="18" charset="0"/>
              </a:rPr>
              <a:t>(</a:t>
            </a:r>
            <a:r>
              <a:rPr lang="ru-RU" i="1" dirty="0">
                <a:latin typeface="Georgia" panose="02040502050405020303" pitchFamily="18" charset="0"/>
              </a:rPr>
              <a:t>в него могут быть включены все заинтересованные лица в реализации программы</a:t>
            </a:r>
            <a:r>
              <a:rPr lang="ru-RU" i="1" dirty="0" smtClean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27733" y="5184993"/>
            <a:ext cx="4926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eorgia" panose="02040502050405020303" pitchFamily="18" charset="0"/>
              </a:rPr>
              <a:t>Штатный сотрудник, </a:t>
            </a:r>
            <a:r>
              <a:rPr lang="ru-RU" sz="1600" dirty="0" smtClean="0">
                <a:latin typeface="Georgia" panose="02040502050405020303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</a:rPr>
              <a:t>имеющий </a:t>
            </a:r>
            <a:r>
              <a:rPr lang="ru-RU" sz="1600" dirty="0">
                <a:latin typeface="Georgia" panose="02040502050405020303" pitchFamily="18" charset="0"/>
              </a:rPr>
              <a:t>ученую степень и (или) ученое звание соответствующего направления, </a:t>
            </a:r>
            <a:r>
              <a:rPr lang="ru-RU" sz="1600" dirty="0" smtClean="0">
                <a:latin typeface="Georgia" panose="02040502050405020303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</a:rPr>
              <a:t>ответственный </a:t>
            </a:r>
            <a:r>
              <a:rPr lang="ru-RU" sz="1600" dirty="0">
                <a:latin typeface="Georgia" panose="02040502050405020303" pitchFamily="18" charset="0"/>
              </a:rPr>
              <a:t>за организацию деятельности по проектированию, реализации и совершенствованию качества </a:t>
            </a:r>
            <a:r>
              <a:rPr lang="ru-RU" sz="1600" dirty="0" smtClean="0">
                <a:latin typeface="Georgia" panose="02040502050405020303" pitchFamily="18" charset="0"/>
              </a:rPr>
              <a:t>ООП</a:t>
            </a:r>
            <a:endParaRPr lang="ru-RU" sz="16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2757084"/>
            <a:ext cx="1454729" cy="11494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61184" y="418006"/>
            <a:ext cx="41585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3449"/>
                </a:solidFill>
                <a:latin typeface="Georgia" panose="02040502050405020303" pitchFamily="18" charset="0"/>
              </a:rPr>
              <a:t>Руководитель </a:t>
            </a:r>
          </a:p>
          <a:p>
            <a:pPr algn="ctr"/>
            <a:r>
              <a:rPr lang="ru-RU" sz="4000" b="1" dirty="0" smtClean="0">
                <a:solidFill>
                  <a:srgbClr val="333449"/>
                </a:solidFill>
                <a:latin typeface="Georgia" panose="02040502050405020303" pitchFamily="18" charset="0"/>
              </a:rPr>
              <a:t>ООП/ОПОП</a:t>
            </a:r>
            <a:endParaRPr lang="ru-RU" sz="4000" dirty="0"/>
          </a:p>
        </p:txBody>
      </p:sp>
      <p:pic>
        <p:nvPicPr>
          <p:cNvPr id="3074" name="Picture 2" descr="Руководитель: человек и функция - Мир прогнозов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t="8510" r="4682"/>
          <a:stretch/>
        </p:blipFill>
        <p:spPr bwMode="auto">
          <a:xfrm>
            <a:off x="8318384" y="2118910"/>
            <a:ext cx="2744867" cy="268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0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4906" y="34723"/>
            <a:ext cx="12286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334B"/>
                </a:solidFill>
                <a:latin typeface="Georgia" panose="02040502050405020303" pitchFamily="18" charset="0"/>
              </a:rPr>
              <a:t>Квалификационные требования к РООП</a:t>
            </a:r>
            <a:endParaRPr lang="ru-RU" sz="4000" b="1" dirty="0">
              <a:solidFill>
                <a:srgbClr val="33334B"/>
              </a:solidFill>
              <a:latin typeface="Georgia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1080654"/>
            <a:ext cx="6192983" cy="5672335"/>
            <a:chOff x="0" y="1080654"/>
            <a:chExt cx="6192983" cy="567233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3" t="12640" b="7430"/>
            <a:stretch/>
          </p:blipFill>
          <p:spPr>
            <a:xfrm>
              <a:off x="0" y="1080654"/>
              <a:ext cx="6192983" cy="5672335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496291" y="1288473"/>
              <a:ext cx="4281054" cy="775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44782" y="5708073"/>
              <a:ext cx="4281054" cy="775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67492" y="2105891"/>
              <a:ext cx="4281054" cy="775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11929" y="2923308"/>
              <a:ext cx="4281054" cy="1745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767492" y="4763197"/>
              <a:ext cx="4281054" cy="775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1055024" y="2216727"/>
            <a:ext cx="637309" cy="665018"/>
          </a:xfrm>
          <a:prstGeom prst="ellipse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rgia" panose="02040502050405020303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177636" y="3081253"/>
            <a:ext cx="654974" cy="665018"/>
          </a:xfrm>
          <a:prstGeom prst="ellipse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rgia" panose="02040502050405020303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184908" y="3945779"/>
            <a:ext cx="654974" cy="665018"/>
          </a:xfrm>
          <a:prstGeom prst="ellipse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rgia" panose="02040502050405020303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85848" y="4876801"/>
            <a:ext cx="651512" cy="662250"/>
          </a:xfrm>
          <a:prstGeom prst="ellipse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rgia" panose="02040502050405020303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44779" y="5764875"/>
            <a:ext cx="651512" cy="662250"/>
          </a:xfrm>
          <a:prstGeom prst="ellipse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rgia" panose="02040502050405020303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74295" y="1382687"/>
            <a:ext cx="657313" cy="665018"/>
          </a:xfrm>
          <a:prstGeom prst="ellipse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rgia" panose="02040502050405020303" pitchFamily="18" charset="0"/>
            </a:endParaRPr>
          </a:p>
        </p:txBody>
      </p:sp>
      <p:pic>
        <p:nvPicPr>
          <p:cNvPr id="4100" name="Picture 4" descr="Ученая степень- ступень квалификационной системы в науке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1" y="1519235"/>
            <a:ext cx="391765" cy="39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rand Reputation Management Company in West Delhi, Near me - ORM ...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4" t="8628" r="19818" b="9496"/>
          <a:stretch/>
        </p:blipFill>
        <p:spPr bwMode="auto">
          <a:xfrm>
            <a:off x="1142555" y="2330331"/>
            <a:ext cx="454815" cy="4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Иконка «Проект» — скачай бесплатно PNG и векторе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16" y="3221547"/>
            <a:ext cx="401413" cy="40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Школа научных коммуникаций - Дорожная карта подготовки публикации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06" y="4081575"/>
            <a:ext cx="397577" cy="3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Конференция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08" y="5001695"/>
            <a:ext cx="412462" cy="4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ЦДПО Аргус — Центр дополнительного профессионального обучения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7" y="5916203"/>
            <a:ext cx="391975" cy="39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544781" y="5873342"/>
            <a:ext cx="10584587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900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наличие </a:t>
            </a:r>
            <a:r>
              <a:rPr lang="ru-RU" sz="1900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подтверждения о </a:t>
            </a:r>
            <a:r>
              <a:rPr lang="ru-RU" sz="1900" b="1" dirty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повышении квалификации </a:t>
            </a:r>
            <a:r>
              <a:rPr lang="ru-RU" sz="1900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(не менее одного раза в 3</a:t>
            </a:r>
            <a:r>
              <a:rPr lang="ru-RU" sz="1900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года</a:t>
            </a:r>
            <a:r>
              <a:rPr lang="ru-RU" sz="1900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</a:t>
            </a:r>
            <a:endParaRPr lang="ru-RU" sz="19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96291" y="1323697"/>
            <a:ext cx="105132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9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ученая степень кандидата или доктора наук и (или) ученое звание по </a:t>
            </a:r>
            <a:r>
              <a:rPr lang="ru-RU" sz="1900" b="1" dirty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соответствующему направлению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11929" y="2155264"/>
            <a:ext cx="101450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900" b="1" dirty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репутация</a:t>
            </a:r>
            <a:r>
              <a:rPr lang="ru-RU" sz="19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в академической и (или) профессиональной среде в соответствии с предметной областью ООП</a:t>
            </a:r>
            <a:endParaRPr lang="ru-RU" sz="19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11929" y="3045674"/>
            <a:ext cx="100975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900" dirty="0">
                <a:latin typeface="Georgia" panose="02040502050405020303" pitchFamily="18" charset="0"/>
                <a:ea typeface="Times New Roman" panose="02020603050405020304" pitchFamily="18" charset="0"/>
              </a:rPr>
              <a:t>опыт </a:t>
            </a:r>
            <a:r>
              <a:rPr lang="ru-RU" sz="19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реализации самостоятельных исследовательских (творческих) </a:t>
            </a:r>
            <a:r>
              <a:rPr lang="ru-RU" sz="1900" b="1" dirty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проектов</a:t>
            </a:r>
            <a:r>
              <a:rPr lang="ru-RU" sz="19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или участие в таких проектах на регулярной основе</a:t>
            </a:r>
            <a:endParaRPr lang="ru-RU" sz="19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11930" y="3939734"/>
            <a:ext cx="101450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9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наличие </a:t>
            </a:r>
            <a:r>
              <a:rPr lang="ru-RU" sz="1900" b="1" dirty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публикаций</a:t>
            </a:r>
            <a:r>
              <a:rPr lang="ru-RU" sz="19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 </a:t>
            </a:r>
            <a:r>
              <a:rPr lang="ru-RU" sz="19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результатам исследовательских (творческих) проектов в ведущих российских и (или) зарубежных (индексируемых) научных </a:t>
            </a:r>
            <a:r>
              <a:rPr lang="ru-RU" sz="19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журналах</a:t>
            </a:r>
            <a:endParaRPr lang="ru-RU" sz="19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39882" y="4906335"/>
            <a:ext cx="102894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9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участие в </a:t>
            </a:r>
            <a:r>
              <a:rPr lang="ru-RU" sz="1900" b="1" dirty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конференциях</a:t>
            </a:r>
            <a:r>
              <a:rPr lang="ru-RU" sz="19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международного и российского уровня, в </a:t>
            </a:r>
            <a:r>
              <a:rPr lang="ru-RU" sz="19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т. ч. </a:t>
            </a:r>
            <a:r>
              <a:rPr lang="ru-RU" sz="19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апробация результатов научно-исследовательской (творческой) деятельности</a:t>
            </a:r>
            <a:endParaRPr lang="ru-RU" sz="19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0" y="0"/>
            <a:ext cx="376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334B"/>
                </a:solidFill>
                <a:latin typeface="Georgia" pitchFamily="18" charset="0"/>
              </a:rPr>
              <a:t>Назначение</a:t>
            </a:r>
            <a:endParaRPr lang="ru-RU" sz="4000" b="1" dirty="0">
              <a:solidFill>
                <a:srgbClr val="33334B"/>
              </a:solidFill>
              <a:latin typeface="Georgia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B3B6C74E-D5FE-44AD-893E-E3D355CECC71}"/>
              </a:ext>
            </a:extLst>
          </p:cNvPr>
          <p:cNvSpPr/>
          <p:nvPr/>
        </p:nvSpPr>
        <p:spPr>
          <a:xfrm>
            <a:off x="5316928" y="2083760"/>
            <a:ext cx="3422791" cy="68077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Georgia" panose="02040502050405020303" pitchFamily="18" charset="0"/>
              </a:rPr>
              <a:t>Ученый Совет ТГУ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915185" y="145503"/>
            <a:ext cx="2751928" cy="1143786"/>
            <a:chOff x="5061089" y="399460"/>
            <a:chExt cx="2751928" cy="1143786"/>
          </a:xfrm>
        </p:grpSpPr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9A3BDE42-A63F-4F62-882B-EA1207966C72}"/>
                </a:ext>
              </a:extLst>
            </p:cNvPr>
            <p:cNvSpPr txBox="1"/>
            <p:nvPr/>
          </p:nvSpPr>
          <p:spPr>
            <a:xfrm>
              <a:off x="6204875" y="711896"/>
              <a:ext cx="16081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Georgia" pitchFamily="18" charset="0"/>
                </a:rPr>
                <a:t>Ректор</a:t>
              </a:r>
            </a:p>
          </p:txBody>
        </p:sp>
        <p:pic>
          <p:nvPicPr>
            <p:cNvPr id="2050" name="Picture 2" descr="Главный заседание за рабочим столом | Бесплатно значок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1089" y="399460"/>
              <a:ext cx="1143786" cy="1143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B3B6C74E-D5FE-44AD-893E-E3D355CECC71}"/>
              </a:ext>
            </a:extLst>
          </p:cNvPr>
          <p:cNvSpPr/>
          <p:nvPr/>
        </p:nvSpPr>
        <p:spPr>
          <a:xfrm>
            <a:off x="5316928" y="5066540"/>
            <a:ext cx="1797350" cy="77336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Georgia" panose="02040502050405020303" pitchFamily="18" charset="0"/>
              </a:rPr>
              <a:t>Ученый Совет </a:t>
            </a:r>
            <a:r>
              <a:rPr lang="ru-RU" sz="1400" b="1" dirty="0" smtClean="0">
                <a:latin typeface="Georgia" panose="02040502050405020303" pitchFamily="18" charset="0"/>
              </a:rPr>
              <a:t>подразделения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5408" y="6171416"/>
            <a:ext cx="4380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rgbClr val="2E6CA4"/>
                </a:solidFill>
                <a:latin typeface="Georgia" panose="02040502050405020303" pitchFamily="18" charset="0"/>
              </a:rPr>
              <a:t>Руководитель </a:t>
            </a:r>
            <a:r>
              <a:rPr lang="ru-RU" sz="2100" b="1" dirty="0" smtClean="0">
                <a:solidFill>
                  <a:srgbClr val="2E6CA4"/>
                </a:solidFill>
                <a:latin typeface="Georgia" panose="02040502050405020303" pitchFamily="18" charset="0"/>
              </a:rPr>
              <a:t>ООП/ОПОП</a:t>
            </a:r>
            <a:endParaRPr lang="ru-RU" sz="2100" b="1" dirty="0">
              <a:solidFill>
                <a:srgbClr val="2E6CA4"/>
              </a:solidFill>
              <a:latin typeface="Georgia" panose="02040502050405020303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386756" y="981159"/>
            <a:ext cx="1466922" cy="5418621"/>
            <a:chOff x="3638610" y="1019898"/>
            <a:chExt cx="1466922" cy="5418621"/>
          </a:xfrm>
        </p:grpSpPr>
        <p:cxnSp>
          <p:nvCxnSpPr>
            <p:cNvPr id="71" name="Прямая со стрелкой 70">
              <a:extLst>
                <a:ext uri="{FF2B5EF4-FFF2-40B4-BE49-F238E27FC236}">
                  <a16:creationId xmlns="" xmlns:a16="http://schemas.microsoft.com/office/drawing/2014/main" id="{90EC290C-EFD1-4E38-B185-08A691C0810E}"/>
                </a:ext>
              </a:extLst>
            </p:cNvPr>
            <p:cNvCxnSpPr>
              <a:cxnSpLocks/>
            </p:cNvCxnSpPr>
            <p:nvPr/>
          </p:nvCxnSpPr>
          <p:spPr>
            <a:xfrm>
              <a:off x="3648106" y="6438519"/>
              <a:ext cx="8223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3638610" y="1019898"/>
              <a:ext cx="9495" cy="541862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648105" y="1019898"/>
              <a:ext cx="1457427" cy="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B3B6C74E-D5FE-44AD-893E-E3D355CECC71}"/>
              </a:ext>
            </a:extLst>
          </p:cNvPr>
          <p:cNvSpPr/>
          <p:nvPr/>
        </p:nvSpPr>
        <p:spPr>
          <a:xfrm>
            <a:off x="7114277" y="5066540"/>
            <a:ext cx="1625441" cy="77336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Совет ООП/ОПОП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915185" y="3306551"/>
            <a:ext cx="2853549" cy="904363"/>
            <a:chOff x="5302548" y="3345290"/>
            <a:chExt cx="2853549" cy="904363"/>
          </a:xfrm>
        </p:grpSpPr>
        <p:pic>
          <p:nvPicPr>
            <p:cNvPr id="24" name="Picture 6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548" y="3345290"/>
              <a:ext cx="872768" cy="90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997435" y="3381972"/>
              <a:ext cx="21586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Georgia" pitchFamily="18" charset="0"/>
                </a:rPr>
                <a:t>Проректор по образовательной деятельности</a:t>
              </a:r>
              <a:endParaRPr lang="ru-RU" sz="1600" b="1" dirty="0">
                <a:latin typeface="Georgia" pitchFamily="18" charset="0"/>
              </a:endParaRPr>
            </a:p>
          </p:txBody>
        </p:sp>
      </p:grpSp>
      <p:sp>
        <p:nvSpPr>
          <p:cNvPr id="27" name="Стрелка вправо 98">
            <a:extLst>
              <a:ext uri="{FF2B5EF4-FFF2-40B4-BE49-F238E27FC236}">
                <a16:creationId xmlns="" xmlns:a16="http://schemas.microsoft.com/office/drawing/2014/main" id="{E0ABE657-F62B-4553-8133-388DC8CA6DEC}"/>
              </a:ext>
            </a:extLst>
          </p:cNvPr>
          <p:cNvSpPr/>
          <p:nvPr/>
        </p:nvSpPr>
        <p:spPr>
          <a:xfrm rot="16200000">
            <a:off x="6755201" y="2858414"/>
            <a:ext cx="294952" cy="31339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019387" y="1388298"/>
            <a:ext cx="1765778" cy="602729"/>
            <a:chOff x="5271241" y="1427037"/>
            <a:chExt cx="1765778" cy="602729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A825995D-77FE-4647-BA3F-3A056D2932DF}"/>
                </a:ext>
              </a:extLst>
            </p:cNvPr>
            <p:cNvSpPr txBox="1"/>
            <p:nvPr/>
          </p:nvSpPr>
          <p:spPr>
            <a:xfrm>
              <a:off x="5271241" y="1721989"/>
              <a:ext cx="1765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Georgia" panose="02040502050405020303" pitchFamily="18" charset="0"/>
                </a:rPr>
                <a:t>по представлению</a:t>
              </a:r>
            </a:p>
          </p:txBody>
        </p:sp>
        <p:sp>
          <p:nvSpPr>
            <p:cNvPr id="28" name="Стрелка вправо 98">
              <a:extLst>
                <a:ext uri="{FF2B5EF4-FFF2-40B4-BE49-F238E27FC236}">
                  <a16:creationId xmlns="" xmlns:a16="http://schemas.microsoft.com/office/drawing/2014/main" id="{E0ABE657-F62B-4553-8133-388DC8CA6DEC}"/>
                </a:ext>
              </a:extLst>
            </p:cNvPr>
            <p:cNvSpPr/>
            <p:nvPr/>
          </p:nvSpPr>
          <p:spPr>
            <a:xfrm rot="16200000">
              <a:off x="6006654" y="1417818"/>
              <a:ext cx="294952" cy="31339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019387" y="4354878"/>
            <a:ext cx="1765778" cy="602729"/>
            <a:chOff x="5271241" y="1427037"/>
            <a:chExt cx="1765778" cy="602729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A825995D-77FE-4647-BA3F-3A056D2932DF}"/>
                </a:ext>
              </a:extLst>
            </p:cNvPr>
            <p:cNvSpPr txBox="1"/>
            <p:nvPr/>
          </p:nvSpPr>
          <p:spPr>
            <a:xfrm>
              <a:off x="5271241" y="1721989"/>
              <a:ext cx="1765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Georgia" panose="02040502050405020303" pitchFamily="18" charset="0"/>
                </a:rPr>
                <a:t>по представлению</a:t>
              </a:r>
            </a:p>
          </p:txBody>
        </p:sp>
        <p:sp>
          <p:nvSpPr>
            <p:cNvPr id="33" name="Стрелка вправо 98">
              <a:extLst>
                <a:ext uri="{FF2B5EF4-FFF2-40B4-BE49-F238E27FC236}">
                  <a16:creationId xmlns="" xmlns:a16="http://schemas.microsoft.com/office/drawing/2014/main" id="{E0ABE657-F62B-4553-8133-388DC8CA6DEC}"/>
                </a:ext>
              </a:extLst>
            </p:cNvPr>
            <p:cNvSpPr/>
            <p:nvPr/>
          </p:nvSpPr>
          <p:spPr>
            <a:xfrm rot="16200000">
              <a:off x="6006654" y="1417818"/>
              <a:ext cx="294952" cy="31339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4396251" y="3758730"/>
            <a:ext cx="1457427" cy="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2398717" y="3043139"/>
            <a:ext cx="1936027" cy="1431181"/>
            <a:chOff x="2328024" y="3602353"/>
            <a:chExt cx="1936027" cy="143118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991258" y="3602353"/>
              <a:ext cx="659294" cy="659294"/>
              <a:chOff x="2989630" y="3786425"/>
              <a:chExt cx="659294" cy="659294"/>
            </a:xfrm>
          </p:grpSpPr>
          <p:pic>
            <p:nvPicPr>
              <p:cNvPr id="2052" name="Picture 4" descr="Контракт | Бесплатно значок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9630" y="3786425"/>
                <a:ext cx="659294" cy="659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989630" y="3819447"/>
                <a:ext cx="590170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00" dirty="0" smtClean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контракт</a:t>
                </a:r>
                <a:endParaRPr lang="ru-RU" sz="500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328024" y="4387203"/>
              <a:ext cx="1936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969696"/>
                  </a:solidFill>
                  <a:latin typeface="Georgia" panose="02040502050405020303" pitchFamily="18" charset="0"/>
                </a:rPr>
                <a:t>ПКГ РООП </a:t>
              </a:r>
              <a:br>
                <a:rPr lang="ru-RU" dirty="0" smtClean="0">
                  <a:solidFill>
                    <a:srgbClr val="969696"/>
                  </a:solidFill>
                  <a:latin typeface="Georgia" panose="02040502050405020303" pitchFamily="18" charset="0"/>
                </a:rPr>
              </a:br>
              <a:r>
                <a:rPr lang="ru-RU" dirty="0" smtClean="0">
                  <a:solidFill>
                    <a:srgbClr val="969696"/>
                  </a:solidFill>
                  <a:latin typeface="Georgia" panose="02040502050405020303" pitchFamily="18" charset="0"/>
                </a:rPr>
                <a:t>не ниже </a:t>
              </a:r>
              <a:r>
                <a:rPr lang="ru-RU" dirty="0" err="1" smtClean="0">
                  <a:solidFill>
                    <a:srgbClr val="969696"/>
                  </a:solidFill>
                  <a:latin typeface="Georgia" panose="02040502050405020303" pitchFamily="18" charset="0"/>
                </a:rPr>
                <a:t>завкаф</a:t>
              </a:r>
              <a:endParaRPr lang="ru-RU" dirty="0">
                <a:solidFill>
                  <a:srgbClr val="969696"/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34" name="Picture 2" descr="Руководитель: человек и функция - Мир прогнозов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4" b="99434" l="26450" r="75955">
                        <a14:foregroundMark x1="54031" y1="31542" x2="54031" y2="31542"/>
                        <a14:foregroundMark x1="47808" y1="31966" x2="47808" y2="31966"/>
                        <a14:foregroundMark x1="47383" y1="36209" x2="47383" y2="36209"/>
                        <a14:foregroundMark x1="53041" y1="36209" x2="53041" y2="36209"/>
                        <a14:foregroundMark x1="31825" y1="76238" x2="31825" y2="76238"/>
                        <a14:foregroundMark x1="30835" y1="89958" x2="30835" y2="89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9" t="8511" r="23840" b="13343"/>
          <a:stretch/>
        </p:blipFill>
        <p:spPr bwMode="auto">
          <a:xfrm>
            <a:off x="5208396" y="5926982"/>
            <a:ext cx="577013" cy="86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19324" y="4435019"/>
            <a:ext cx="247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Georgia" panose="02040502050405020303" pitchFamily="18" charset="0"/>
              </a:rPr>
              <a:t>На срок реализации </a:t>
            </a:r>
            <a:r>
              <a:rPr lang="ru-RU" sz="1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ООП/ОПОП</a:t>
            </a:r>
            <a:endParaRPr lang="ru-RU" sz="1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76300" y="0"/>
            <a:ext cx="5015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33334B"/>
                </a:solidFill>
                <a:latin typeface="Georgia" panose="02040502050405020303" pitchFamily="18" charset="0"/>
              </a:rPr>
              <a:t>Подчинение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95986" y="1419823"/>
            <a:ext cx="10655392" cy="5140547"/>
            <a:chOff x="409433" y="922281"/>
            <a:chExt cx="10655392" cy="5140547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903526" y="2393857"/>
              <a:ext cx="10161299" cy="3668971"/>
              <a:chOff x="922173" y="1329145"/>
              <a:chExt cx="10161299" cy="3668971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="" xmlns:a16="http://schemas.microsoft.com/office/drawing/2014/main" id="{DD2EDC40-6297-44F1-A5C7-5DC8ED18513A}"/>
                  </a:ext>
                </a:extLst>
              </p:cNvPr>
              <p:cNvSpPr/>
              <p:nvPr/>
            </p:nvSpPr>
            <p:spPr>
              <a:xfrm>
                <a:off x="3665031" y="3940220"/>
                <a:ext cx="4717816" cy="1057896"/>
              </a:xfrm>
              <a:prstGeom prst="rect">
                <a:avLst/>
              </a:prstGeom>
              <a:noFill/>
              <a:ln w="12700">
                <a:solidFill>
                  <a:srgbClr val="2E6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109581" y="4280469"/>
                <a:ext cx="42958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Georgia" panose="02040502050405020303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Руководитель ООП/ОПОП</a:t>
                </a:r>
                <a:endParaRPr lang="ru-RU" sz="2000" b="1" dirty="0"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922173" y="1368445"/>
                <a:ext cx="3069726" cy="7587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A85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414954" y="1393900"/>
                <a:ext cx="26301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Georgia" pitchFamily="18" charset="0"/>
                  </a:rPr>
                  <a:t>Декан / Директор / Р</a:t>
                </a:r>
                <a:r>
                  <a:rPr lang="ru-RU" sz="2000" dirty="0" smtClean="0">
                    <a:latin typeface="Georgia" pitchFamily="18" charset="0"/>
                  </a:rPr>
                  <a:t>уководитель </a:t>
                </a:r>
                <a:r>
                  <a:rPr lang="ru-RU" sz="2000" dirty="0">
                    <a:latin typeface="Georgia" pitchFamily="18" charset="0"/>
                  </a:rPr>
                  <a:t>САЕ </a:t>
                </a:r>
              </a:p>
            </p:txBody>
          </p:sp>
          <p:pic>
            <p:nvPicPr>
              <p:cNvPr id="14" name="Picture 8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00" t="12710" r="21063" b="14080"/>
              <a:stretch/>
            </p:blipFill>
            <p:spPr bwMode="auto">
              <a:xfrm>
                <a:off x="982296" y="1418001"/>
                <a:ext cx="516643" cy="659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" name="Прямая со стрелкой 15"/>
              <p:cNvCxnSpPr/>
              <p:nvPr/>
            </p:nvCxnSpPr>
            <p:spPr>
              <a:xfrm>
                <a:off x="2501153" y="2127241"/>
                <a:ext cx="1963271" cy="1530359"/>
              </a:xfrm>
              <a:prstGeom prst="straightConnector1">
                <a:avLst/>
              </a:prstGeom>
              <a:ln w="28575">
                <a:solidFill>
                  <a:srgbClr val="4A8522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 rot="2257921">
                <a:off x="1676835" y="2770095"/>
                <a:ext cx="3019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Georgia" panose="02040502050405020303" pitchFamily="18" charset="0"/>
                  </a:rPr>
                  <a:t>организация у</a:t>
                </a:r>
                <a:r>
                  <a:rPr lang="ru-RU" dirty="0" smtClean="0">
                    <a:latin typeface="Georgia" panose="02040502050405020303" pitchFamily="18" charset="0"/>
                  </a:rPr>
                  <a:t>чебной деятельности</a:t>
                </a:r>
                <a:endParaRPr lang="ru-RU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4780746" y="1368445"/>
                <a:ext cx="2444153" cy="758796"/>
              </a:xfrm>
              <a:prstGeom prst="rect">
                <a:avLst/>
              </a:prstGeom>
              <a:noFill/>
              <a:ln>
                <a:solidFill>
                  <a:srgbClr val="2E6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latin typeface="Georgia" panose="02040502050405020303" pitchFamily="18" charset="0"/>
                </a:endParaRPr>
              </a:p>
            </p:txBody>
          </p:sp>
          <p:cxnSp>
            <p:nvCxnSpPr>
              <p:cNvPr id="22" name="Прямая со стрелкой 21"/>
              <p:cNvCxnSpPr/>
              <p:nvPr/>
            </p:nvCxnSpPr>
            <p:spPr>
              <a:xfrm flipH="1">
                <a:off x="7891397" y="2147501"/>
                <a:ext cx="1657213" cy="1510099"/>
              </a:xfrm>
              <a:prstGeom prst="straightConnector1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 rot="18967028">
                <a:off x="7902533" y="2728457"/>
                <a:ext cx="22424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Georgia" panose="02040502050405020303" pitchFamily="18" charset="0"/>
                  </a:rPr>
                  <a:t>Контролирующая функция</a:t>
                </a:r>
                <a:endParaRPr lang="ru-RU" dirty="0">
                  <a:latin typeface="Georgia" panose="02040502050405020303" pitchFamily="18" charset="0"/>
                </a:endParaRPr>
              </a:p>
            </p:txBody>
          </p:sp>
          <p:pic>
            <p:nvPicPr>
              <p:cNvPr id="1028" name="Picture 4" descr="Совет директоров | Национальная библиотека республики Тыва им ..."/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96" b="8231"/>
              <a:stretch/>
            </p:blipFill>
            <p:spPr bwMode="auto">
              <a:xfrm>
                <a:off x="4820604" y="1393900"/>
                <a:ext cx="807432" cy="707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5542857" y="1373640"/>
                <a:ext cx="17480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>
                    <a:latin typeface="Georgia" pitchFamily="18" charset="0"/>
                  </a:rPr>
                  <a:t>Совет ООП/ОПОП</a:t>
                </a:r>
                <a:endParaRPr lang="ru-RU" sz="2000" dirty="0">
                  <a:latin typeface="Georgia" pitchFamily="18" charset="0"/>
                </a:endParaRPr>
              </a:p>
            </p:txBody>
          </p:sp>
          <p:grpSp>
            <p:nvGrpSpPr>
              <p:cNvPr id="27" name="Группа 26"/>
              <p:cNvGrpSpPr/>
              <p:nvPr/>
            </p:nvGrpSpPr>
            <p:grpSpPr>
              <a:xfrm>
                <a:off x="8013746" y="1329145"/>
                <a:ext cx="3069726" cy="794897"/>
                <a:chOff x="7727882" y="1332344"/>
                <a:chExt cx="3069726" cy="794897"/>
              </a:xfrm>
            </p:grpSpPr>
            <p:sp>
              <p:nvSpPr>
                <p:cNvPr id="28" name="Прямоугольник 27"/>
                <p:cNvSpPr/>
                <p:nvPr/>
              </p:nvSpPr>
              <p:spPr>
                <a:xfrm>
                  <a:off x="7727882" y="1368445"/>
                  <a:ext cx="3069726" cy="7587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8921210" y="1332344"/>
                  <a:ext cx="1876398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500" dirty="0" smtClean="0">
                      <a:latin typeface="Georgia" pitchFamily="18" charset="0"/>
                    </a:rPr>
                    <a:t>Учёный Совет структурного подразделения</a:t>
                  </a:r>
                  <a:endParaRPr lang="ru-RU" sz="1500" dirty="0">
                    <a:latin typeface="Georgia" pitchFamily="18" charset="0"/>
                  </a:endParaRPr>
                </a:p>
              </p:txBody>
            </p:sp>
            <p:pic>
              <p:nvPicPr>
                <p:cNvPr id="1026" name="Picture 2" descr="НОВОСТИ - Ученый совет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379" b="13956"/>
                <a:stretch/>
              </p:blipFill>
              <p:spPr bwMode="auto">
                <a:xfrm>
                  <a:off x="7799042" y="1425865"/>
                  <a:ext cx="851587" cy="61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33" name="Прямая со стрелкой 32"/>
              <p:cNvCxnSpPr/>
              <p:nvPr/>
            </p:nvCxnSpPr>
            <p:spPr>
              <a:xfrm>
                <a:off x="6009441" y="2147501"/>
                <a:ext cx="0" cy="1431548"/>
              </a:xfrm>
              <a:prstGeom prst="straightConnector1">
                <a:avLst/>
              </a:prstGeom>
              <a:ln w="28575">
                <a:solidFill>
                  <a:srgbClr val="2E6CA4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4806319" y="2416184"/>
                <a:ext cx="11778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latin typeface="Georgia" panose="02040502050405020303" pitchFamily="18" charset="0"/>
                  </a:rPr>
                  <a:t>стратегия развития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984175" y="2418630"/>
                <a:ext cx="13998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latin typeface="Georgia" panose="02040502050405020303" pitchFamily="18" charset="0"/>
                  </a:rPr>
                  <a:t>р</a:t>
                </a:r>
                <a:r>
                  <a:rPr lang="ru-RU" sz="1600" dirty="0" smtClean="0">
                    <a:latin typeface="Georgia" panose="02040502050405020303" pitchFamily="18" charset="0"/>
                  </a:rPr>
                  <a:t>еализация ООП/ОПОП</a:t>
                </a:r>
                <a:endParaRPr lang="ru-RU" sz="1600" dirty="0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1315878" y="922281"/>
              <a:ext cx="2237418" cy="738664"/>
              <a:chOff x="819584" y="813808"/>
              <a:chExt cx="2237418" cy="738664"/>
            </a:xfrm>
          </p:grpSpPr>
          <p:grpSp>
            <p:nvGrpSpPr>
              <p:cNvPr id="36" name="Группа 35"/>
              <p:cNvGrpSpPr/>
              <p:nvPr/>
            </p:nvGrpSpPr>
            <p:grpSpPr>
              <a:xfrm>
                <a:off x="819584" y="813808"/>
                <a:ext cx="2237418" cy="738664"/>
                <a:chOff x="819584" y="813808"/>
                <a:chExt cx="2237418" cy="738664"/>
              </a:xfrm>
            </p:grpSpPr>
            <p:pic>
              <p:nvPicPr>
                <p:cNvPr id="39" name="Picture 6" descr="ÐÐ¾ÑÐ¾Ð¶ÐµÐµ Ð¸Ð·Ð¾Ð±ÑÐ°Ð¶ÐµÐ½Ð¸Ðµ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9584" y="877721"/>
                  <a:ext cx="623533" cy="6235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1396307" y="813808"/>
                  <a:ext cx="1660695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400" dirty="0" smtClean="0">
                      <a:latin typeface="Georgia" pitchFamily="18" charset="0"/>
                    </a:rPr>
                    <a:t>Проректор по образовательной деятельности</a:t>
                  </a:r>
                  <a:endParaRPr lang="ru-RU" sz="1400" dirty="0">
                    <a:latin typeface="Georgia" pitchFamily="18" charset="0"/>
                  </a:endParaRPr>
                </a:p>
              </p:txBody>
            </p:sp>
          </p:grpSp>
          <p:sp>
            <p:nvSpPr>
              <p:cNvPr id="38" name="Прямоугольник 37"/>
              <p:cNvSpPr/>
              <p:nvPr/>
            </p:nvSpPr>
            <p:spPr>
              <a:xfrm>
                <a:off x="819584" y="813808"/>
                <a:ext cx="2237418" cy="738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3" name="Прямая соединительная линия 42"/>
            <p:cNvCxnSpPr>
              <a:stCxn id="39" idx="1"/>
            </p:cNvCxnSpPr>
            <p:nvPr/>
          </p:nvCxnSpPr>
          <p:spPr>
            <a:xfrm flipH="1" flipV="1">
              <a:off x="409433" y="1291613"/>
              <a:ext cx="906445" cy="63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409433" y="1291614"/>
              <a:ext cx="10873" cy="42420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>
              <a:stCxn id="6" idx="1"/>
            </p:cNvCxnSpPr>
            <p:nvPr/>
          </p:nvCxnSpPr>
          <p:spPr>
            <a:xfrm flipH="1" flipV="1">
              <a:off x="409433" y="5533628"/>
              <a:ext cx="3236951" cy="252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Прямая со стрелкой 7"/>
          <p:cNvCxnSpPr/>
          <p:nvPr/>
        </p:nvCxnSpPr>
        <p:spPr>
          <a:xfrm>
            <a:off x="2421140" y="2210161"/>
            <a:ext cx="0" cy="68123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Руководитель: человек и функция - Мир прогнозов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04" b="99434" l="26450" r="75955">
                        <a14:foregroundMark x1="54031" y1="31542" x2="54031" y2="31542"/>
                        <a14:foregroundMark x1="47808" y1="31966" x2="47808" y2="31966"/>
                        <a14:foregroundMark x1="47383" y1="36209" x2="47383" y2="36209"/>
                        <a14:foregroundMark x1="53041" y1="36209" x2="53041" y2="36209"/>
                        <a14:foregroundMark x1="31825" y1="76238" x2="31825" y2="76238"/>
                        <a14:foregroundMark x1="30835" y1="89958" x2="30835" y2="89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9" t="8511" r="23840" b="13343"/>
          <a:stretch/>
        </p:blipFill>
        <p:spPr bwMode="auto">
          <a:xfrm>
            <a:off x="3617242" y="5600338"/>
            <a:ext cx="577013" cy="86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429079" y="4486457"/>
            <a:ext cx="2920307" cy="2108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637B2DE4-F9BF-4922-9EF2-F8DF3E79120F}"/>
              </a:ext>
            </a:extLst>
          </p:cNvPr>
          <p:cNvCxnSpPr>
            <a:stCxn id="12" idx="2"/>
          </p:cNvCxnSpPr>
          <p:nvPr/>
        </p:nvCxnSpPr>
        <p:spPr>
          <a:xfrm flipH="1">
            <a:off x="3253453" y="3572488"/>
            <a:ext cx="3728934" cy="2478950"/>
          </a:xfrm>
          <a:prstGeom prst="line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9078" y="2828726"/>
            <a:ext cx="29203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eorgia" pitchFamily="18" charset="0"/>
              </a:rPr>
              <a:t>Декан / Директор / руководитель САЕ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349385" y="3157679"/>
            <a:ext cx="603928" cy="1985"/>
          </a:xfrm>
          <a:prstGeom prst="line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953215" y="2828726"/>
            <a:ext cx="1562805" cy="70264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1868" y="2875869"/>
            <a:ext cx="152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Georgia" pitchFamily="18" charset="0"/>
              </a:rPr>
              <a:t>РООП</a:t>
            </a:r>
            <a:endParaRPr lang="ru-RU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9488" y="4558908"/>
            <a:ext cx="1562805" cy="1624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703120" y="4611233"/>
            <a:ext cx="206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Georgia" pitchFamily="18" charset="0"/>
              </a:rPr>
              <a:t>ППС</a:t>
            </a:r>
          </a:p>
        </p:txBody>
      </p:sp>
      <p:pic>
        <p:nvPicPr>
          <p:cNvPr id="18" name="Picture 2" descr="ÐÐ°ÑÑÐ¸Ð½ÐºÐ¸ Ð¿Ð¾ Ð·Ð°Ð¿ÑÐ¾ÑÑ ÑÐµÐ»Ð¾Ð²ÐµÑÐºÐ¸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659" y="5562577"/>
            <a:ext cx="1018463" cy="59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 стрелкой 18"/>
          <p:cNvCxnSpPr>
            <a:cxnSpLocks/>
          </p:cNvCxnSpPr>
          <p:nvPr/>
        </p:nvCxnSpPr>
        <p:spPr>
          <a:xfrm>
            <a:off x="4665609" y="3607978"/>
            <a:ext cx="5304" cy="882362"/>
          </a:xfrm>
          <a:prstGeom prst="straightConnector1">
            <a:avLst/>
          </a:prstGeom>
          <a:ln w="38100">
            <a:solidFill>
              <a:srgbClr val="33334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945593" y="1233768"/>
            <a:ext cx="1820226" cy="65203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Совет </a:t>
            </a: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ООП</a:t>
            </a:r>
            <a:r>
              <a:rPr lang="ru-RU" sz="2000" baseline="30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*</a:t>
            </a:r>
            <a:endParaRPr lang="ru-RU" sz="2000" baseline="30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21" name="Прямая со стрелкой 20"/>
          <p:cNvCxnSpPr>
            <a:cxnSpLocks/>
            <a:endCxn id="16" idx="3"/>
          </p:cNvCxnSpPr>
          <p:nvPr/>
        </p:nvCxnSpPr>
        <p:spPr>
          <a:xfrm flipH="1">
            <a:off x="5522293" y="3660640"/>
            <a:ext cx="1517989" cy="1710278"/>
          </a:xfrm>
          <a:prstGeom prst="straightConnector1">
            <a:avLst/>
          </a:prstGeom>
          <a:ln w="38100">
            <a:solidFill>
              <a:srgbClr val="33334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33410" y="2813691"/>
            <a:ext cx="1697953" cy="7587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72944" y="3210094"/>
            <a:ext cx="1658419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Georgia" pitchFamily="18" charset="0"/>
              </a:rPr>
              <a:t>Зав. Лабораторией</a:t>
            </a:r>
            <a:endParaRPr lang="ru-RU" sz="1300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944" y="2851501"/>
            <a:ext cx="1626587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Georgia" pitchFamily="18" charset="0"/>
              </a:rPr>
              <a:t>Зав. Кафедрой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90916" y="3188482"/>
            <a:ext cx="704006" cy="0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259745" y="5031052"/>
            <a:ext cx="1539786" cy="1151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259745" y="5311599"/>
            <a:ext cx="152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Georgia" pitchFamily="18" charset="0"/>
              </a:rPr>
              <a:t>Внешние специалисты</a:t>
            </a:r>
          </a:p>
        </p:txBody>
      </p:sp>
      <p:cxnSp>
        <p:nvCxnSpPr>
          <p:cNvPr id="26" name="Прямая со стрелкой 25"/>
          <p:cNvCxnSpPr>
            <a:cxnSpLocks/>
          </p:cNvCxnSpPr>
          <p:nvPr/>
        </p:nvCxnSpPr>
        <p:spPr>
          <a:xfrm>
            <a:off x="4784841" y="3594099"/>
            <a:ext cx="1761515" cy="1331919"/>
          </a:xfrm>
          <a:prstGeom prst="straightConnector1">
            <a:avLst/>
          </a:prstGeom>
          <a:ln w="38100">
            <a:solidFill>
              <a:srgbClr val="33334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15699" y="4135934"/>
            <a:ext cx="28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03015" y="3905580"/>
            <a:ext cx="28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К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38303" y="3822141"/>
            <a:ext cx="28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1715" y="4509042"/>
            <a:ext cx="29950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latin typeface="Georgia" panose="02040502050405020303" pitchFamily="18" charset="0"/>
              </a:rPr>
              <a:t>Деканат (офис)</a:t>
            </a:r>
            <a:endParaRPr lang="ru-RU" sz="1900" b="1" dirty="0">
              <a:latin typeface="Georgia" panose="0204050205040502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948" y="5053926"/>
            <a:ext cx="1445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>Заместители декана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1247" y="5613495"/>
            <a:ext cx="28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3485" y="5976821"/>
            <a:ext cx="180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Georgia" panose="02040502050405020303" pitchFamily="18" charset="0"/>
              </a:rPr>
              <a:t>необходимые сотрудники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1731291" y="3631034"/>
            <a:ext cx="1" cy="755426"/>
          </a:xfrm>
          <a:prstGeom prst="straightConnector1">
            <a:avLst/>
          </a:prstGeom>
          <a:ln w="38100">
            <a:solidFill>
              <a:srgbClr val="33334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48897" y="3773146"/>
            <a:ext cx="28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К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A3D83341-8555-40F8-A1F6-0E149FEE94B3}"/>
              </a:ext>
            </a:extLst>
          </p:cNvPr>
          <p:cNvSpPr/>
          <p:nvPr/>
        </p:nvSpPr>
        <p:spPr>
          <a:xfrm>
            <a:off x="176105" y="2640760"/>
            <a:ext cx="10144462" cy="463654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DE202022-9079-489D-9C16-6FB9A3A5F2DC}"/>
              </a:ext>
            </a:extLst>
          </p:cNvPr>
          <p:cNvSpPr/>
          <p:nvPr/>
        </p:nvSpPr>
        <p:spPr>
          <a:xfrm>
            <a:off x="1951291" y="5530895"/>
            <a:ext cx="1312328" cy="65203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Georgia" panose="02040502050405020303" pitchFamily="18" charset="0"/>
              </a:rPr>
              <a:t>менеджер ООП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637B2DE4-F9BF-4922-9EF2-F8DF3E79120F}"/>
              </a:ext>
            </a:extLst>
          </p:cNvPr>
          <p:cNvCxnSpPr/>
          <p:nvPr/>
        </p:nvCxnSpPr>
        <p:spPr>
          <a:xfrm flipH="1">
            <a:off x="3263620" y="5219039"/>
            <a:ext cx="695868" cy="518786"/>
          </a:xfrm>
          <a:prstGeom prst="line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941BEAD6-5E17-4A6C-AA39-A01C84FEE22D}"/>
              </a:ext>
            </a:extLst>
          </p:cNvPr>
          <p:cNvCxnSpPr>
            <a:cxnSpLocks/>
          </p:cNvCxnSpPr>
          <p:nvPr/>
        </p:nvCxnSpPr>
        <p:spPr>
          <a:xfrm flipV="1">
            <a:off x="2510673" y="1958517"/>
            <a:ext cx="1801562" cy="3557552"/>
          </a:xfrm>
          <a:prstGeom prst="line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45FDBEAE-03F5-4043-B508-F5C4B15AE9DD}"/>
              </a:ext>
            </a:extLst>
          </p:cNvPr>
          <p:cNvCxnSpPr>
            <a:cxnSpLocks/>
          </p:cNvCxnSpPr>
          <p:nvPr/>
        </p:nvCxnSpPr>
        <p:spPr>
          <a:xfrm flipH="1">
            <a:off x="2643052" y="3569259"/>
            <a:ext cx="1947139" cy="1946810"/>
          </a:xfrm>
          <a:prstGeom prst="straightConnector1">
            <a:avLst/>
          </a:prstGeom>
          <a:ln>
            <a:solidFill>
              <a:srgbClr val="C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522751" y="3161926"/>
            <a:ext cx="603928" cy="1985"/>
          </a:xfrm>
          <a:prstGeom prst="line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8501697" y="5976821"/>
            <a:ext cx="37235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Georgia" panose="02040502050405020303" pitchFamily="18" charset="0"/>
              </a:rPr>
              <a:t>* входят руководители </a:t>
            </a:r>
            <a:r>
              <a:rPr lang="ru-RU" sz="1400" dirty="0">
                <a:latin typeface="Georgia" panose="02040502050405020303" pitchFamily="18" charset="0"/>
              </a:rPr>
              <a:t>лабораторий, научные руководители по направлениям, ППС, представители работодателей</a:t>
            </a:r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="" xmlns:a16="http://schemas.microsoft.com/office/drawing/2014/main" id="{637B2DE4-F9BF-4922-9EF2-F8DF3E79120F}"/>
              </a:ext>
            </a:extLst>
          </p:cNvPr>
          <p:cNvCxnSpPr/>
          <p:nvPr/>
        </p:nvCxnSpPr>
        <p:spPr>
          <a:xfrm flipH="1">
            <a:off x="2065414" y="3554433"/>
            <a:ext cx="2376078" cy="869373"/>
          </a:xfrm>
          <a:prstGeom prst="line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="" xmlns:a16="http://schemas.microsoft.com/office/drawing/2014/main" id="{45FDBEAE-03F5-4043-B508-F5C4B15AE9DD}"/>
              </a:ext>
            </a:extLst>
          </p:cNvPr>
          <p:cNvCxnSpPr>
            <a:cxnSpLocks/>
          </p:cNvCxnSpPr>
          <p:nvPr/>
        </p:nvCxnSpPr>
        <p:spPr>
          <a:xfrm>
            <a:off x="4811818" y="1958517"/>
            <a:ext cx="0" cy="740938"/>
          </a:xfrm>
          <a:prstGeom prst="straightConnector1">
            <a:avLst/>
          </a:prstGeom>
          <a:ln>
            <a:solidFill>
              <a:srgbClr val="C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Иконка список, план, view details, размер 128x128 | id49290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82" y="5256014"/>
            <a:ext cx="274881" cy="2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2107" y="5301121"/>
            <a:ext cx="9646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" b="1" dirty="0" smtClean="0"/>
              <a:t>Индивидуальный план</a:t>
            </a:r>
            <a:endParaRPr lang="ru-RU" sz="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-350144" y="-83444"/>
            <a:ext cx="5015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33334B"/>
                </a:solidFill>
                <a:latin typeface="Georgia" panose="02040502050405020303" pitchFamily="18" charset="0"/>
              </a:rPr>
              <a:t>Управление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1812014" y="3627312"/>
            <a:ext cx="2874500" cy="587794"/>
          </a:xfrm>
          <a:prstGeom prst="straightConnector1">
            <a:avLst/>
          </a:prstGeom>
          <a:ln w="38100">
            <a:solidFill>
              <a:srgbClr val="33334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8280234" y="125503"/>
            <a:ext cx="3911766" cy="1449424"/>
            <a:chOff x="8313438" y="1121062"/>
            <a:chExt cx="3911766" cy="144942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0294104" y="1121062"/>
              <a:ext cx="1931100" cy="1449424"/>
              <a:chOff x="226850" y="220980"/>
              <a:chExt cx="1931100" cy="1449424"/>
            </a:xfrm>
          </p:grpSpPr>
          <p:cxnSp>
            <p:nvCxnSpPr>
              <p:cNvPr id="42" name="Прямая со стрелкой 41">
                <a:extLst>
                  <a:ext uri="{FF2B5EF4-FFF2-40B4-BE49-F238E27FC236}">
                    <a16:creationId xmlns="" xmlns:a16="http://schemas.microsoft.com/office/drawing/2014/main" id="{ABE39370-2A8F-4778-AB83-75B62197089E}"/>
                  </a:ext>
                </a:extLst>
              </p:cNvPr>
              <p:cNvCxnSpPr/>
              <p:nvPr/>
            </p:nvCxnSpPr>
            <p:spPr>
              <a:xfrm>
                <a:off x="412312" y="253224"/>
                <a:ext cx="0" cy="337348"/>
              </a:xfrm>
              <a:prstGeom prst="straightConnector1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9789C497-75C6-4657-9869-AC5975C50FDA}"/>
                  </a:ext>
                </a:extLst>
              </p:cNvPr>
              <p:cNvSpPr txBox="1"/>
              <p:nvPr/>
            </p:nvSpPr>
            <p:spPr>
              <a:xfrm>
                <a:off x="557396" y="220980"/>
                <a:ext cx="1274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latin typeface="Georgia" panose="02040502050405020303" pitchFamily="18" charset="0"/>
                  </a:rPr>
                  <a:t>контракт</a:t>
                </a:r>
              </a:p>
            </p:txBody>
          </p:sp>
          <p:cxnSp>
            <p:nvCxnSpPr>
              <p:cNvPr id="44" name="Прямая со стрелкой 43">
                <a:extLst>
                  <a:ext uri="{FF2B5EF4-FFF2-40B4-BE49-F238E27FC236}">
                    <a16:creationId xmlns="" xmlns:a16="http://schemas.microsoft.com/office/drawing/2014/main" id="{9BA34193-83DE-420D-A5EA-F449DD9873DA}"/>
                  </a:ext>
                </a:extLst>
              </p:cNvPr>
              <p:cNvCxnSpPr/>
              <p:nvPr/>
            </p:nvCxnSpPr>
            <p:spPr>
              <a:xfrm flipH="1">
                <a:off x="401285" y="851372"/>
                <a:ext cx="11017" cy="37157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1271ACAA-87FA-49D6-848E-23AEB6E326F0}"/>
                  </a:ext>
                </a:extLst>
              </p:cNvPr>
              <p:cNvSpPr txBox="1"/>
              <p:nvPr/>
            </p:nvSpPr>
            <p:spPr>
              <a:xfrm>
                <a:off x="559764" y="879872"/>
                <a:ext cx="1274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latin typeface="Georgia" panose="02040502050405020303" pitchFamily="18" charset="0"/>
                  </a:rPr>
                  <a:t>подчинение</a:t>
                </a:r>
              </a:p>
            </p:txBody>
          </p: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="" xmlns:a16="http://schemas.microsoft.com/office/drawing/2014/main" id="{4D0C8A1C-1726-4E7F-9EE2-5DBB603F1297}"/>
                  </a:ext>
                </a:extLst>
              </p:cNvPr>
              <p:cNvCxnSpPr/>
              <p:nvPr/>
            </p:nvCxnSpPr>
            <p:spPr>
              <a:xfrm>
                <a:off x="226850" y="1543576"/>
                <a:ext cx="329729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32EB7520-B750-4A93-9B56-7599A1CC6AD7}"/>
                  </a:ext>
                </a:extLst>
              </p:cNvPr>
              <p:cNvSpPr txBox="1"/>
              <p:nvPr/>
            </p:nvSpPr>
            <p:spPr>
              <a:xfrm>
                <a:off x="556579" y="1393405"/>
                <a:ext cx="16013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latin typeface="Georgia" panose="02040502050405020303" pitchFamily="18" charset="0"/>
                  </a:rPr>
                  <a:t>взаимодействие</a:t>
                </a:r>
                <a:endParaRPr lang="ru-RU" sz="1200" b="1" dirty="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8313438" y="1222096"/>
              <a:ext cx="376517" cy="309808"/>
            </a:xfrm>
            <a:prstGeom prst="rect">
              <a:avLst/>
            </a:prstGeom>
            <a:solidFill>
              <a:srgbClr val="E2F0D9"/>
            </a:solidFill>
            <a:ln w="28575"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8322930" y="1690870"/>
              <a:ext cx="376517" cy="309808"/>
            </a:xfrm>
            <a:prstGeom prst="rect">
              <a:avLst/>
            </a:prstGeom>
            <a:solidFill>
              <a:srgbClr val="F8CBAD"/>
            </a:solidFill>
            <a:ln w="28575">
              <a:solidFill>
                <a:srgbClr val="843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8322930" y="2159644"/>
              <a:ext cx="376517" cy="309808"/>
            </a:xfrm>
            <a:prstGeom prst="rect">
              <a:avLst/>
            </a:prstGeom>
            <a:solidFill>
              <a:srgbClr val="20386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699447" y="1235981"/>
              <a:ext cx="223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Georgia" panose="02040502050405020303" pitchFamily="18" charset="0"/>
                </a:rPr>
                <a:t>факультет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740290" y="1711336"/>
              <a:ext cx="223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Georgia" panose="02040502050405020303" pitchFamily="18" charset="0"/>
                </a:rPr>
                <a:t>наука</a:t>
              </a:r>
              <a:endParaRPr lang="ru-RU" sz="1200" b="1" dirty="0">
                <a:latin typeface="Georgia" panose="02040502050405020303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740290" y="2176048"/>
              <a:ext cx="223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Georgia" panose="02040502050405020303" pitchFamily="18" charset="0"/>
                </a:rPr>
                <a:t>образование</a:t>
              </a:r>
              <a:endParaRPr lang="ru-RU" sz="1200" b="1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9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>
            <a:endCxn id="77" idx="2"/>
          </p:cNvCxnSpPr>
          <p:nvPr/>
        </p:nvCxnSpPr>
        <p:spPr>
          <a:xfrm flipH="1">
            <a:off x="731907" y="1748439"/>
            <a:ext cx="51787" cy="43486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1328551" y="5927255"/>
            <a:ext cx="10688084" cy="3199"/>
          </a:xfrm>
          <a:prstGeom prst="line">
            <a:avLst/>
          </a:prstGeom>
          <a:noFill/>
          <a:ln w="127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311841" y="4600732"/>
            <a:ext cx="10712600" cy="2893"/>
          </a:xfrm>
          <a:prstGeom prst="line">
            <a:avLst/>
          </a:prstGeom>
          <a:noFill/>
          <a:ln w="127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1724334" y="990134"/>
            <a:ext cx="8085" cy="4937120"/>
          </a:xfrm>
          <a:prstGeom prst="line">
            <a:avLst/>
          </a:prstGeom>
          <a:noFill/>
          <a:ln w="12700" cap="flat">
            <a:solidFill>
              <a:srgbClr val="54823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Прямоугольник 8"/>
          <p:cNvSpPr/>
          <p:nvPr/>
        </p:nvSpPr>
        <p:spPr>
          <a:xfrm>
            <a:off x="135262" y="3100447"/>
            <a:ext cx="1193289" cy="409395"/>
          </a:xfrm>
          <a:prstGeom prst="rect">
            <a:avLst/>
          </a:prstGeom>
          <a:solidFill>
            <a:srgbClr val="2E6CA4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539" tIns="40539" rIns="40539" bIns="40539" numCol="1" spcCol="38100" rtlCol="0" anchor="ctr">
            <a:spAutoFit/>
          </a:bodyPr>
          <a:lstStyle/>
          <a:p>
            <a:pPr algn="ctr" defTabSz="810798" latinLnBrk="1" hangingPunct="0"/>
            <a:r>
              <a:rPr lang="ru-RU" sz="1064" b="1" dirty="0">
                <a:solidFill>
                  <a:schemeClr val="bg1"/>
                </a:solidFill>
                <a:latin typeface="Georgia" pitchFamily="18" charset="0"/>
                <a:sym typeface="Calibri"/>
              </a:rPr>
              <a:t>Руководитель </a:t>
            </a:r>
            <a:r>
              <a:rPr lang="ru-RU" sz="1064" b="1" dirty="0" smtClean="0">
                <a:solidFill>
                  <a:schemeClr val="bg1"/>
                </a:solidFill>
                <a:latin typeface="Georgia" pitchFamily="18" charset="0"/>
                <a:sym typeface="Calibri"/>
              </a:rPr>
              <a:t>ООП/ОПОП 1</a:t>
            </a:r>
            <a:endParaRPr lang="ru-RU" sz="1400" b="1" dirty="0">
              <a:solidFill>
                <a:schemeClr val="bg1"/>
              </a:solidFill>
              <a:latin typeface="Georgia" pitchFamily="18" charset="0"/>
              <a:sym typeface="Calibri"/>
            </a:endParaRPr>
          </a:p>
        </p:txBody>
      </p:sp>
      <p:cxnSp>
        <p:nvCxnSpPr>
          <p:cNvPr id="34" name="Прямая соединительная линия 33"/>
          <p:cNvCxnSpPr>
            <a:stCxn id="9" idx="3"/>
          </p:cNvCxnSpPr>
          <p:nvPr/>
        </p:nvCxnSpPr>
        <p:spPr>
          <a:xfrm>
            <a:off x="1328551" y="3305145"/>
            <a:ext cx="10695890" cy="8103"/>
          </a:xfrm>
          <a:prstGeom prst="line">
            <a:avLst/>
          </a:prstGeom>
          <a:noFill/>
          <a:ln w="127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06" y="3141533"/>
            <a:ext cx="376256" cy="3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Прямая соединительная линия 69"/>
          <p:cNvCxnSpPr/>
          <p:nvPr/>
        </p:nvCxnSpPr>
        <p:spPr>
          <a:xfrm>
            <a:off x="9401555" y="1436540"/>
            <a:ext cx="0" cy="1723524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TextBox 62"/>
          <p:cNvSpPr txBox="1"/>
          <p:nvPr/>
        </p:nvSpPr>
        <p:spPr>
          <a:xfrm>
            <a:off x="339565" y="23534"/>
            <a:ext cx="209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Деканат (офис)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7910" y="399450"/>
            <a:ext cx="2794137" cy="590684"/>
            <a:chOff x="71759" y="631758"/>
            <a:chExt cx="3212688" cy="590684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135262" y="631758"/>
              <a:ext cx="3022880" cy="590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759" y="683582"/>
              <a:ext cx="1445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Georgia" panose="02040502050405020303" pitchFamily="18" charset="0"/>
                </a:rPr>
                <a:t>Заместители декана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482323" y="683583"/>
              <a:ext cx="1802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Georgia" panose="02040502050405020303" pitchFamily="18" charset="0"/>
                </a:rPr>
                <a:t>необходимые сотрудники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365048" y="671571"/>
              <a:ext cx="286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+</a:t>
              </a:r>
            </a:p>
          </p:txBody>
        </p:sp>
      </p:grpSp>
      <p:sp>
        <p:nvSpPr>
          <p:cNvPr id="74" name="Прямоугольник 73"/>
          <p:cNvSpPr/>
          <p:nvPr/>
        </p:nvSpPr>
        <p:spPr>
          <a:xfrm>
            <a:off x="135262" y="4394059"/>
            <a:ext cx="1193289" cy="409395"/>
          </a:xfrm>
          <a:prstGeom prst="rect">
            <a:avLst/>
          </a:prstGeom>
          <a:solidFill>
            <a:srgbClr val="2E6CA4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539" tIns="40539" rIns="40539" bIns="40539" numCol="1" spcCol="38100" rtlCol="0" anchor="ctr">
            <a:spAutoFit/>
          </a:bodyPr>
          <a:lstStyle/>
          <a:p>
            <a:pPr algn="ctr" defTabSz="810798" latinLnBrk="1" hangingPunct="0"/>
            <a:r>
              <a:rPr lang="ru-RU" sz="1064" b="1" dirty="0">
                <a:solidFill>
                  <a:schemeClr val="bg1"/>
                </a:solidFill>
                <a:latin typeface="Georgia" pitchFamily="18" charset="0"/>
                <a:sym typeface="Calibri"/>
              </a:rPr>
              <a:t>Руководитель </a:t>
            </a:r>
            <a:r>
              <a:rPr lang="ru-RU" sz="1064" b="1" dirty="0" smtClean="0">
                <a:solidFill>
                  <a:schemeClr val="bg1"/>
                </a:solidFill>
                <a:latin typeface="Georgia" pitchFamily="18" charset="0"/>
                <a:sym typeface="Calibri"/>
              </a:rPr>
              <a:t>ООП/ОПОП 2</a:t>
            </a:r>
            <a:endParaRPr lang="ru-RU" sz="1400" b="1" dirty="0">
              <a:solidFill>
                <a:schemeClr val="bg1"/>
              </a:solidFill>
              <a:latin typeface="Georgia" pitchFamily="18" charset="0"/>
              <a:sym typeface="Calibri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35262" y="5687672"/>
            <a:ext cx="1193289" cy="409395"/>
          </a:xfrm>
          <a:prstGeom prst="rect">
            <a:avLst/>
          </a:prstGeom>
          <a:solidFill>
            <a:srgbClr val="2E6CA4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539" tIns="40539" rIns="40539" bIns="40539" numCol="1" spcCol="38100" rtlCol="0" anchor="ctr">
            <a:spAutoFit/>
          </a:bodyPr>
          <a:lstStyle/>
          <a:p>
            <a:pPr algn="ctr" defTabSz="810798" latinLnBrk="1" hangingPunct="0"/>
            <a:r>
              <a:rPr lang="ru-RU" sz="1064" b="1" dirty="0">
                <a:solidFill>
                  <a:schemeClr val="bg1"/>
                </a:solidFill>
                <a:latin typeface="Georgia" pitchFamily="18" charset="0"/>
                <a:sym typeface="Calibri"/>
              </a:rPr>
              <a:t>Руководитель </a:t>
            </a:r>
            <a:r>
              <a:rPr lang="ru-RU" sz="1064" b="1" dirty="0" smtClean="0">
                <a:solidFill>
                  <a:schemeClr val="bg1"/>
                </a:solidFill>
                <a:latin typeface="Georgia" pitchFamily="18" charset="0"/>
                <a:sym typeface="Calibri"/>
              </a:rPr>
              <a:t>ООП/ОПОП 3</a:t>
            </a:r>
            <a:endParaRPr lang="ru-RU" sz="1400" b="1" dirty="0">
              <a:solidFill>
                <a:schemeClr val="bg1"/>
              </a:solidFill>
              <a:latin typeface="Georgia" pitchFamily="18" charset="0"/>
              <a:sym typeface="Calibri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5043961" y="2287742"/>
            <a:ext cx="0" cy="899145"/>
          </a:xfrm>
          <a:prstGeom prst="line">
            <a:avLst/>
          </a:prstGeom>
          <a:noFill/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411720" y="2261508"/>
            <a:ext cx="0" cy="925379"/>
          </a:xfrm>
          <a:prstGeom prst="line">
            <a:avLst/>
          </a:prstGeom>
          <a:noFill/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782555" y="2287742"/>
            <a:ext cx="0" cy="899145"/>
          </a:xfrm>
          <a:prstGeom prst="line">
            <a:avLst/>
          </a:prstGeom>
          <a:noFill/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188119" y="2272174"/>
            <a:ext cx="5467" cy="828675"/>
          </a:xfrm>
          <a:prstGeom prst="line">
            <a:avLst/>
          </a:prstGeom>
          <a:noFill/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Прямоугольник 1"/>
          <p:cNvSpPr/>
          <p:nvPr/>
        </p:nvSpPr>
        <p:spPr>
          <a:xfrm>
            <a:off x="4647037" y="347560"/>
            <a:ext cx="2568209" cy="38964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539" tIns="40539" rIns="40539" bIns="40539" numCol="1" spcCol="38100" rtlCol="0" anchor="ctr">
            <a:spAutoFit/>
          </a:bodyPr>
          <a:lstStyle/>
          <a:p>
            <a:pPr algn="ctr" defTabSz="810798" latinLnBrk="1" hangingPunct="0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  <a:sym typeface="Calibri"/>
              </a:rPr>
              <a:t>Декан / Директор</a:t>
            </a:r>
            <a:endParaRPr lang="ru-RU" sz="2000" b="1" dirty="0">
              <a:solidFill>
                <a:schemeClr val="bg1"/>
              </a:solidFill>
              <a:latin typeface="Georgia" pitchFamily="18" charset="0"/>
              <a:sym typeface="Calibri"/>
            </a:endParaRPr>
          </a:p>
        </p:txBody>
      </p:sp>
      <p:pic>
        <p:nvPicPr>
          <p:cNvPr id="1026" name="Picture 2" descr="ÐÐ°ÑÑÐ¸Ð½ÐºÐ¸ Ð¿Ð¾ Ð·Ð°Ð¿ÑÐ¾ÑÑ Ð½Ð°ÑÐ°Ð»ÑÐ½Ð¸Ðº Ð¸ÐºÐ¾Ð½ÐºÐ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0" t="7739" r="23898" b="17344"/>
          <a:stretch/>
        </p:blipFill>
        <p:spPr bwMode="auto">
          <a:xfrm>
            <a:off x="2841691" y="1741822"/>
            <a:ext cx="172962" cy="2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2912171" y="2376084"/>
            <a:ext cx="4274" cy="754296"/>
          </a:xfrm>
          <a:prstGeom prst="line">
            <a:avLst/>
          </a:prstGeom>
          <a:noFill/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30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2809959" y="3128501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Прямая соединительная линия 61"/>
          <p:cNvCxnSpPr>
            <a:endCxn id="1026" idx="0"/>
          </p:cNvCxnSpPr>
          <p:nvPr/>
        </p:nvCxnSpPr>
        <p:spPr>
          <a:xfrm flipH="1">
            <a:off x="2928172" y="840860"/>
            <a:ext cx="2802960" cy="90096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dash"/>
            <a:miter lim="800000"/>
            <a:headEnd type="triangl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5847257" y="826926"/>
            <a:ext cx="10318" cy="109762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dash"/>
            <a:miter lim="800000"/>
            <a:headEnd type="triangl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Прямая со стрелкой 74"/>
          <p:cNvCxnSpPr>
            <a:stCxn id="2" idx="1"/>
          </p:cNvCxnSpPr>
          <p:nvPr/>
        </p:nvCxnSpPr>
        <p:spPr>
          <a:xfrm flipH="1">
            <a:off x="2702197" y="542383"/>
            <a:ext cx="1944840" cy="170455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1" name="Picture 2" descr="ÐÐ°ÑÑÐ¸Ð½ÐºÐ¸ Ð¿Ð¾ Ð·Ð°Ð¿ÑÐ¾ÑÑ Ð½Ð°ÑÐ°Ð»ÑÐ½Ð¸Ðº Ð¸ÐºÐ¾Ð½ÐºÐ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0" t="7739" r="23898" b="17344"/>
          <a:stretch/>
        </p:blipFill>
        <p:spPr bwMode="auto">
          <a:xfrm>
            <a:off x="8206261" y="1732838"/>
            <a:ext cx="172962" cy="2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Прямая соединительная линия 81"/>
          <p:cNvCxnSpPr>
            <a:endCxn id="81" idx="0"/>
          </p:cNvCxnSpPr>
          <p:nvPr/>
        </p:nvCxnSpPr>
        <p:spPr>
          <a:xfrm>
            <a:off x="5993431" y="849401"/>
            <a:ext cx="2299311" cy="88343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dash"/>
            <a:miter lim="800000"/>
            <a:headEnd type="triangl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6599973" y="2287742"/>
            <a:ext cx="0" cy="899145"/>
          </a:xfrm>
          <a:prstGeom prst="line">
            <a:avLst/>
          </a:prstGeom>
          <a:noFill/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7473182" y="2274624"/>
            <a:ext cx="0" cy="899145"/>
          </a:xfrm>
          <a:prstGeom prst="line">
            <a:avLst/>
          </a:prstGeom>
          <a:noFill/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8514079" y="2261508"/>
            <a:ext cx="0" cy="899145"/>
          </a:xfrm>
          <a:prstGeom prst="line">
            <a:avLst/>
          </a:prstGeom>
          <a:noFill/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Прямоугольник 98"/>
          <p:cNvSpPr/>
          <p:nvPr/>
        </p:nvSpPr>
        <p:spPr>
          <a:xfrm>
            <a:off x="9029550" y="1132797"/>
            <a:ext cx="1723629" cy="2727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539" tIns="40539" rIns="40539" bIns="40539" numCol="1" spcCol="38100" rtlCol="0" anchor="ctr">
            <a:spAutoFit/>
          </a:bodyPr>
          <a:lstStyle/>
          <a:p>
            <a:pPr algn="ctr" defTabSz="810798" latinLnBrk="1" hangingPunct="0"/>
            <a:r>
              <a:rPr lang="ru-RU" sz="1200" b="1" dirty="0" smtClean="0">
                <a:solidFill>
                  <a:schemeClr val="bg1"/>
                </a:solidFill>
                <a:latin typeface="Georgia" pitchFamily="18" charset="0"/>
                <a:sym typeface="Calibri"/>
              </a:rPr>
              <a:t>Другие факультеты</a:t>
            </a:r>
            <a:endParaRPr lang="ru-RU" sz="1200" b="1" dirty="0">
              <a:solidFill>
                <a:schemeClr val="bg1"/>
              </a:solidFill>
              <a:latin typeface="Georgia" pitchFamily="18" charset="0"/>
              <a:sym typeface="Calibri"/>
            </a:endParaRPr>
          </a:p>
        </p:txBody>
      </p:sp>
      <p:sp>
        <p:nvSpPr>
          <p:cNvPr id="103" name="TextBox 102"/>
          <p:cNvSpPr txBox="1"/>
          <p:nvPr/>
        </p:nvSpPr>
        <p:spPr>
          <a:xfrm rot="5400000">
            <a:off x="11339523" y="1905509"/>
            <a:ext cx="1369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eorgia" pitchFamily="18" charset="0"/>
              </a:rPr>
              <a:t>Внешние специалисты</a:t>
            </a:r>
          </a:p>
        </p:txBody>
      </p:sp>
      <p:cxnSp>
        <p:nvCxnSpPr>
          <p:cNvPr id="106" name="Прямая соединительная линия 105"/>
          <p:cNvCxnSpPr>
            <a:endCxn id="130" idx="0"/>
          </p:cNvCxnSpPr>
          <p:nvPr/>
        </p:nvCxnSpPr>
        <p:spPr>
          <a:xfrm>
            <a:off x="11010100" y="1350094"/>
            <a:ext cx="26820" cy="1761326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11775953" y="1397923"/>
            <a:ext cx="10659" cy="1755677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1" name="TextBox 110"/>
          <p:cNvSpPr txBox="1"/>
          <p:nvPr/>
        </p:nvSpPr>
        <p:spPr>
          <a:xfrm rot="16200000">
            <a:off x="1153873" y="2241489"/>
            <a:ext cx="895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Georgia" pitchFamily="18" charset="0"/>
              </a:rPr>
              <a:t>Менеджер </a:t>
            </a:r>
            <a:endParaRPr lang="ru-RU" sz="1100" dirty="0">
              <a:latin typeface="Georgia" pitchFamily="18" charset="0"/>
            </a:endParaRPr>
          </a:p>
        </p:txBody>
      </p:sp>
      <p:pic>
        <p:nvPicPr>
          <p:cNvPr id="1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06" y="4412604"/>
            <a:ext cx="376256" cy="3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86" y="5718742"/>
            <a:ext cx="376256" cy="3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Прямоугольник 90"/>
          <p:cNvSpPr/>
          <p:nvPr/>
        </p:nvSpPr>
        <p:spPr>
          <a:xfrm>
            <a:off x="414607" y="2894063"/>
            <a:ext cx="640806" cy="2126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Совет</a:t>
            </a:r>
            <a:endParaRPr lang="ru-RU" sz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410587" y="5468042"/>
            <a:ext cx="640806" cy="2126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Совет</a:t>
            </a:r>
            <a:endParaRPr lang="ru-RU" sz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10587" y="4181367"/>
            <a:ext cx="640806" cy="2126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Совет</a:t>
            </a:r>
            <a:endParaRPr lang="ru-RU" sz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2410" y="2843983"/>
            <a:ext cx="12012680" cy="71559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4077311" y="3123693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4924185" y="3107631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5290436" y="3116157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5664926" y="3111420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6477895" y="3121303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7352049" y="3117718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11652768" y="3116156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10913735" y="3111420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9273874" y="3115749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8403716" y="3124458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Прямоугольник 132"/>
          <p:cNvSpPr/>
          <p:nvPr/>
        </p:nvSpPr>
        <p:spPr>
          <a:xfrm>
            <a:off x="62410" y="4136110"/>
            <a:ext cx="12012680" cy="71559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62410" y="5418043"/>
            <a:ext cx="12012680" cy="71559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11406436" y="1400169"/>
            <a:ext cx="29827" cy="3093738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6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11313078" y="4405417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4492205" y="5694133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2423924" y="5692765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3671214" y="5697924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10324877" y="5694133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5" name="Прямая соединительная линия 154"/>
          <p:cNvCxnSpPr/>
          <p:nvPr/>
        </p:nvCxnSpPr>
        <p:spPr>
          <a:xfrm>
            <a:off x="10434202" y="1441403"/>
            <a:ext cx="13860" cy="4260059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9029550" y="2261508"/>
            <a:ext cx="6874" cy="2181072"/>
          </a:xfrm>
          <a:prstGeom prst="line">
            <a:avLst/>
          </a:prstGeom>
          <a:noFill/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7958267" y="2272173"/>
            <a:ext cx="9191" cy="2088159"/>
          </a:xfrm>
          <a:prstGeom prst="line">
            <a:avLst/>
          </a:prstGeom>
          <a:noFill/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2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7842518" y="4339514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8907756" y="4356263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3" name="Прямая соединительная линия 162"/>
          <p:cNvCxnSpPr/>
          <p:nvPr/>
        </p:nvCxnSpPr>
        <p:spPr>
          <a:xfrm>
            <a:off x="7167943" y="2287741"/>
            <a:ext cx="0" cy="2124863"/>
          </a:xfrm>
          <a:prstGeom prst="line">
            <a:avLst/>
          </a:prstGeom>
          <a:noFill/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Прямая соединительная линия 163"/>
          <p:cNvCxnSpPr/>
          <p:nvPr/>
        </p:nvCxnSpPr>
        <p:spPr>
          <a:xfrm flipH="1">
            <a:off x="6276928" y="2287741"/>
            <a:ext cx="4758" cy="2117676"/>
          </a:xfrm>
          <a:prstGeom prst="line">
            <a:avLst/>
          </a:prstGeom>
          <a:noFill/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Прямая соединительная линия 164"/>
          <p:cNvCxnSpPr/>
          <p:nvPr/>
        </p:nvCxnSpPr>
        <p:spPr>
          <a:xfrm flipH="1">
            <a:off x="6874790" y="2287741"/>
            <a:ext cx="1132" cy="2124863"/>
          </a:xfrm>
          <a:prstGeom prst="line">
            <a:avLst/>
          </a:prstGeom>
          <a:noFill/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9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6153743" y="4339513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6748065" y="4334306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7044758" y="4334306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9770707" y="5694133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3" name="Прямая соединительная линия 172"/>
          <p:cNvCxnSpPr/>
          <p:nvPr/>
        </p:nvCxnSpPr>
        <p:spPr>
          <a:xfrm>
            <a:off x="9880032" y="1441403"/>
            <a:ext cx="13860" cy="4260059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Прямая соединительная линия 173"/>
          <p:cNvCxnSpPr/>
          <p:nvPr/>
        </p:nvCxnSpPr>
        <p:spPr>
          <a:xfrm>
            <a:off x="2512411" y="2269179"/>
            <a:ext cx="25436" cy="3489124"/>
          </a:xfrm>
          <a:prstGeom prst="line">
            <a:avLst/>
          </a:prstGeom>
          <a:noFill/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5" name="Прямая соединительная линия 174"/>
          <p:cNvCxnSpPr/>
          <p:nvPr/>
        </p:nvCxnSpPr>
        <p:spPr>
          <a:xfrm>
            <a:off x="3330873" y="2269179"/>
            <a:ext cx="32540" cy="3463885"/>
          </a:xfrm>
          <a:prstGeom prst="line">
            <a:avLst/>
          </a:prstGeom>
          <a:noFill/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6" name="Прямая соединительная линия 175"/>
          <p:cNvCxnSpPr/>
          <p:nvPr/>
        </p:nvCxnSpPr>
        <p:spPr>
          <a:xfrm>
            <a:off x="3772477" y="2269179"/>
            <a:ext cx="37044" cy="3449563"/>
          </a:xfrm>
          <a:prstGeom prst="line">
            <a:avLst/>
          </a:prstGeom>
          <a:noFill/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7" name="Прямая соединительная линия 176"/>
          <p:cNvCxnSpPr>
            <a:endCxn id="145" idx="0"/>
          </p:cNvCxnSpPr>
          <p:nvPr/>
        </p:nvCxnSpPr>
        <p:spPr>
          <a:xfrm>
            <a:off x="4582596" y="2259283"/>
            <a:ext cx="32794" cy="3434850"/>
          </a:xfrm>
          <a:prstGeom prst="line">
            <a:avLst/>
          </a:prstGeom>
          <a:noFill/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8" name="Прямая соединительная линия 177"/>
          <p:cNvCxnSpPr/>
          <p:nvPr/>
        </p:nvCxnSpPr>
        <p:spPr>
          <a:xfrm flipH="1">
            <a:off x="5237752" y="2287741"/>
            <a:ext cx="4758" cy="2117676"/>
          </a:xfrm>
          <a:prstGeom prst="line">
            <a:avLst/>
          </a:prstGeom>
          <a:noFill/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79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5128665" y="4324340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6" descr="ÐÐ°ÑÑÐ¸Ð½ÐºÐ¸ Ð¿Ð¾ Ð·Ð°Ð¿ÑÐ¾ÑÑ ÑÐ¾ÑÑÑÐ´Ð½Ð¸Ðº Ð¸ÐºÐ¾Ð½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4036" r="17657" b="5860"/>
          <a:stretch/>
        </p:blipFill>
        <p:spPr bwMode="auto">
          <a:xfrm>
            <a:off x="3238400" y="5701462"/>
            <a:ext cx="246369" cy="3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0" name="Прямая соединительная линия 109"/>
          <p:cNvCxnSpPr/>
          <p:nvPr/>
        </p:nvCxnSpPr>
        <p:spPr>
          <a:xfrm flipH="1">
            <a:off x="797881" y="776084"/>
            <a:ext cx="4816258" cy="976816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dash"/>
            <a:miter lim="800000"/>
            <a:headEnd type="triangl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TextBox 37"/>
          <p:cNvSpPr txBox="1"/>
          <p:nvPr/>
        </p:nvSpPr>
        <p:spPr>
          <a:xfrm>
            <a:off x="7763213" y="23060"/>
            <a:ext cx="4476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334B"/>
                </a:solidFill>
                <a:latin typeface="Georgia" panose="02040502050405020303" pitchFamily="18" charset="0"/>
              </a:rPr>
              <a:t>Схема управления ООП/ОПОП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97093" y="1988971"/>
            <a:ext cx="1269169" cy="451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539" tIns="40539" rIns="40539" bIns="40539" numCol="1" spcCol="38100" rtlCol="0" anchor="ctr">
            <a:spAutoFit/>
          </a:bodyPr>
          <a:lstStyle/>
          <a:p>
            <a:pPr algn="ctr" defTabSz="810798" latinLnBrk="1" hangingPunct="0"/>
            <a:r>
              <a:rPr lang="ru-RU" sz="1200" b="1" dirty="0">
                <a:latin typeface="Georgia" pitchFamily="18" charset="0"/>
                <a:sym typeface="Calibri"/>
              </a:rPr>
              <a:t>1 </a:t>
            </a:r>
            <a:r>
              <a:rPr lang="ru-RU" sz="1200" b="1" dirty="0" smtClean="0">
                <a:latin typeface="Georgia" pitchFamily="18" charset="0"/>
                <a:sym typeface="Calibri"/>
              </a:rPr>
              <a:t>кафедра/</a:t>
            </a:r>
            <a:br>
              <a:rPr lang="ru-RU" sz="1200" b="1" dirty="0" smtClean="0">
                <a:latin typeface="Georgia" pitchFamily="18" charset="0"/>
                <a:sym typeface="Calibri"/>
              </a:rPr>
            </a:br>
            <a:r>
              <a:rPr lang="ru-RU" sz="1200" b="1" dirty="0" smtClean="0">
                <a:latin typeface="Georgia" pitchFamily="18" charset="0"/>
                <a:sym typeface="Calibri"/>
              </a:rPr>
              <a:t>лаборатория</a:t>
            </a:r>
            <a:endParaRPr lang="ru-RU" sz="1200" b="1" dirty="0">
              <a:latin typeface="Georgia" pitchFamily="18" charset="0"/>
              <a:sym typeface="Calibri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799355" y="1993160"/>
            <a:ext cx="1269169" cy="451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539" tIns="40539" rIns="40539" bIns="40539" numCol="1" spcCol="38100" rtlCol="0" anchor="ctr">
            <a:spAutoFit/>
          </a:bodyPr>
          <a:lstStyle/>
          <a:p>
            <a:pPr algn="ctr" defTabSz="810798" latinLnBrk="1" hangingPunct="0"/>
            <a:r>
              <a:rPr lang="ru-RU" sz="1200" b="1" dirty="0">
                <a:latin typeface="Georgia" pitchFamily="18" charset="0"/>
                <a:sym typeface="Calibri"/>
              </a:rPr>
              <a:t>2</a:t>
            </a:r>
            <a:r>
              <a:rPr lang="ru-RU" sz="1200" b="1" dirty="0" smtClean="0">
                <a:latin typeface="Georgia" pitchFamily="18" charset="0"/>
                <a:sym typeface="Calibri"/>
              </a:rPr>
              <a:t> кафедра/</a:t>
            </a:r>
            <a:br>
              <a:rPr lang="ru-RU" sz="1200" b="1" dirty="0" smtClean="0">
                <a:latin typeface="Georgia" pitchFamily="18" charset="0"/>
                <a:sym typeface="Calibri"/>
              </a:rPr>
            </a:br>
            <a:r>
              <a:rPr lang="ru-RU" sz="1200" b="1" dirty="0" smtClean="0">
                <a:latin typeface="Georgia" pitchFamily="18" charset="0"/>
                <a:sym typeface="Calibri"/>
              </a:rPr>
              <a:t>лаборатория</a:t>
            </a:r>
            <a:endParaRPr lang="ru-RU" sz="1200" b="1" dirty="0">
              <a:latin typeface="Georgia" pitchFamily="18" charset="0"/>
              <a:sym typeface="Calibri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726097" y="1992484"/>
            <a:ext cx="3994720" cy="451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539" tIns="40539" rIns="40539" bIns="40539" numCol="1" spcCol="38100" rtlCol="0" anchor="ctr">
            <a:spAutoFit/>
          </a:bodyPr>
          <a:lstStyle/>
          <a:p>
            <a:pPr algn="ctr" defTabSz="810798" latinLnBrk="1" hangingPunct="0"/>
            <a:r>
              <a:rPr lang="ru-RU" sz="2400" b="1" dirty="0" smtClean="0">
                <a:latin typeface="Georgia" pitchFamily="18" charset="0"/>
                <a:sym typeface="Calibri"/>
              </a:rPr>
              <a:t>Факультет/Институт</a:t>
            </a:r>
            <a:endParaRPr lang="ru-RU" sz="2400" b="1" dirty="0">
              <a:latin typeface="Georgia" pitchFamily="18" charset="0"/>
              <a:sym typeface="Calibri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797436" y="997813"/>
            <a:ext cx="127765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Рынок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6420" y="2517234"/>
            <a:ext cx="1223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Georgia" pitchFamily="18" charset="0"/>
              </a:rPr>
              <a:t>ООП 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-22169" y="3824683"/>
            <a:ext cx="1223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Georgia" pitchFamily="18" charset="0"/>
              </a:rPr>
              <a:t>ООП </a:t>
            </a:r>
            <a:r>
              <a:rPr lang="ru-RU" sz="1600" b="1" dirty="0" smtClean="0">
                <a:latin typeface="Georgia" pitchFamily="18" charset="0"/>
              </a:rPr>
              <a:t>2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-26421" y="5079489"/>
            <a:ext cx="1223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Georgia" pitchFamily="18" charset="0"/>
              </a:rPr>
              <a:t>ООП </a:t>
            </a:r>
            <a:r>
              <a:rPr lang="ru-RU" sz="1600" b="1" dirty="0" smtClean="0">
                <a:latin typeface="Georgia" pitchFamily="18" charset="0"/>
              </a:rPr>
              <a:t>3</a:t>
            </a:r>
            <a:endParaRPr lang="ru-RU" sz="16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83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1407</TotalTime>
  <Words>833</Words>
  <Application>Microsoft Office PowerPoint</Application>
  <PresentationFormat>Широкоэкранный</PresentationFormat>
  <Paragraphs>225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Воробьева</dc:creator>
  <cp:lastModifiedBy>vaa@mail.tsu.ru</cp:lastModifiedBy>
  <cp:revision>191</cp:revision>
  <dcterms:created xsi:type="dcterms:W3CDTF">2020-03-24T14:28:49Z</dcterms:created>
  <dcterms:modified xsi:type="dcterms:W3CDTF">2020-05-22T04:21:02Z</dcterms:modified>
</cp:coreProperties>
</file>